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2" r:id="rId2"/>
    <p:sldId id="275" r:id="rId3"/>
    <p:sldId id="276" r:id="rId4"/>
    <p:sldId id="277" r:id="rId5"/>
    <p:sldId id="278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  <p:sldId id="261" r:id="rId17"/>
    <p:sldId id="272" r:id="rId18"/>
    <p:sldId id="273" r:id="rId19"/>
    <p:sldId id="274" r:id="rId20"/>
    <p:sldId id="263" r:id="rId21"/>
    <p:sldId id="264" r:id="rId22"/>
    <p:sldId id="265" r:id="rId23"/>
    <p:sldId id="280" r:id="rId2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4510D-7CC2-4833-985F-B7ED2C8EB369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09F09-9AB7-4F5E-A51B-0241ACA6642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54623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5437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2474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40485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39896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347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40650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0541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68331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9568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75662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2156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B72-57BA-491C-A1C0-21C232EF9D05}" type="datetimeFigureOut">
              <a:rPr lang="de-CH" smtClean="0"/>
              <a:pPr/>
              <a:t>08.12.2012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7D8D6-AA4D-4D79-9F3D-02298C21190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934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ssnostress.ch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o2000.ch.ht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va.c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rbewoche.ch/sites/werbewoche.ch/files/imagecache/gallery_assist-default-preview-550/gallery_assist/16/gallery_assist42117/SuvaRis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18" y="537320"/>
            <a:ext cx="8364546" cy="5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-396552" y="5877272"/>
            <a:ext cx="9721080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hteck 2"/>
          <p:cNvSpPr/>
          <p:nvPr/>
        </p:nvSpPr>
        <p:spPr>
          <a:xfrm>
            <a:off x="-415155" y="-216024"/>
            <a:ext cx="9721080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6" name="Picture 8" descr="http://www.strahm.info/suvapro/Suva_1_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544" y="548680"/>
            <a:ext cx="2399518" cy="3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rbewoche.ch/sites/werbewoche.ch/files/imagecache/gallery_assist-default-preview-550/gallery_assist/16/gallery_assist41564/su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1317637"/>
            <a:ext cx="3705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83918" y="5085184"/>
            <a:ext cx="8364546" cy="14712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4400" dirty="0" smtClean="0">
                <a:solidFill>
                  <a:schemeClr val="bg1"/>
                </a:solidFill>
              </a:rPr>
              <a:t>Die Suva	Prävention		Unfall</a:t>
            </a:r>
            <a:endParaRPr lang="de-CH" sz="4400" dirty="0">
              <a:solidFill>
                <a:schemeClr val="bg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059832" y="5085184"/>
            <a:ext cx="0" cy="14712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444208" y="5085183"/>
            <a:ext cx="0" cy="14712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18" y="116632"/>
            <a:ext cx="8364546" cy="20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049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26876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Der </a:t>
            </a:r>
            <a:r>
              <a:rPr lang="de-CH" sz="2200" dirty="0"/>
              <a:t>Arbeitgeber, der in seinem Betrieb Arbeitskräfte beschäftigt, die er von einem anderen Arbeitgeber ausleiht, hat hinsichtlich der Arbeitssicherheit gegenüber diesen die gleichen Pflichten wie gegenüber den </a:t>
            </a:r>
            <a:r>
              <a:rPr lang="de-CH" sz="2200" dirty="0" smtClean="0"/>
              <a:t>«eigenen Arbeitnehmern».</a:t>
            </a:r>
          </a:p>
          <a:p>
            <a:endParaRPr lang="de-CH" sz="2200" dirty="0" smtClean="0"/>
          </a:p>
          <a:p>
            <a:pPr marL="285750" indent="-285750">
              <a:buFont typeface="Wingdings" pitchFamily="2" charset="2"/>
              <a:buChar char="§"/>
            </a:pPr>
            <a:endParaRPr lang="de-CH" sz="2200" dirty="0"/>
          </a:p>
          <a:p>
            <a:endParaRPr lang="de-CH" sz="22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Fremdpersonal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1" descr="C:\Users\dhurni\Desktop\Fremdperso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5"/>
          <a:stretch/>
        </p:blipFill>
        <p:spPr bwMode="auto">
          <a:xfrm>
            <a:off x="61322" y="2924944"/>
            <a:ext cx="90471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39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urni\Desktop\Manipulier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52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1484784"/>
            <a:ext cx="77048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Wenn </a:t>
            </a:r>
            <a:r>
              <a:rPr lang="de-CH" sz="2200" dirty="0"/>
              <a:t>es zu Unfällen kommt, drohen gravierende oder gar tödliche </a:t>
            </a:r>
            <a:r>
              <a:rPr lang="de-CH" sz="2200" dirty="0" smtClean="0"/>
              <a:t>Verletzungen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Intensiven </a:t>
            </a:r>
            <a:r>
              <a:rPr lang="de-CH" sz="2200" dirty="0"/>
              <a:t>Kontrollen </a:t>
            </a:r>
            <a:r>
              <a:rPr lang="de-CH" sz="2200" dirty="0" smtClean="0"/>
              <a:t>(Manipulationen festgestellt</a:t>
            </a:r>
            <a:r>
              <a:rPr lang="de-CH" sz="2200" dirty="0"/>
              <a:t> </a:t>
            </a:r>
            <a:r>
              <a:rPr lang="de-CH" sz="2200" dirty="0" smtClean="0">
                <a:sym typeface="Wingdings"/>
              </a:rPr>
              <a:t></a:t>
            </a:r>
            <a:r>
              <a:rPr lang="de-CH" sz="2200" dirty="0" smtClean="0"/>
              <a:t> Konsequenzen)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Arbeitgeber </a:t>
            </a:r>
            <a:r>
              <a:rPr lang="de-CH" sz="2200" dirty="0"/>
              <a:t>sind von Gesetzes </a:t>
            </a:r>
            <a:r>
              <a:rPr lang="de-CH" sz="2200" dirty="0" smtClean="0"/>
              <a:t>für </a:t>
            </a:r>
            <a:r>
              <a:rPr lang="de-CH" sz="2200" dirty="0"/>
              <a:t>Sicherheit und Gesundheit </a:t>
            </a:r>
            <a:r>
              <a:rPr lang="de-CH" sz="2200" dirty="0" smtClean="0"/>
              <a:t>verantwortlich</a:t>
            </a:r>
            <a:r>
              <a:rPr lang="de-CH" sz="2200" dirty="0"/>
              <a:t>. </a:t>
            </a:r>
            <a:endParaRPr lang="de-CH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Machen </a:t>
            </a:r>
            <a:r>
              <a:rPr lang="de-CH" sz="2200" dirty="0"/>
              <a:t>sich strafbar, wenn sie manipulierte Schutzeinrichtungen tolerieren</a:t>
            </a:r>
            <a:r>
              <a:rPr lang="de-CH" sz="22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Sensibilisierung, Information und Kontrollen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Allfällige </a:t>
            </a:r>
            <a:r>
              <a:rPr lang="de-CH" sz="2200" dirty="0"/>
              <a:t>Mängel unverzüglich melden</a:t>
            </a:r>
            <a:r>
              <a:rPr lang="de-CH" sz="2200" dirty="0" smtClean="0"/>
              <a:t>. </a:t>
            </a:r>
            <a:r>
              <a:rPr lang="de-CH" sz="2200" dirty="0"/>
              <a:t>Hersteller </a:t>
            </a:r>
            <a:r>
              <a:rPr lang="de-CH" sz="2200" dirty="0" smtClean="0"/>
              <a:t>besorgt Maschinen </a:t>
            </a:r>
            <a:r>
              <a:rPr lang="de-CH" sz="2200" dirty="0"/>
              <a:t>bedienungsfreundlich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b="1" dirty="0" smtClean="0"/>
              <a:t>Warum </a:t>
            </a:r>
            <a:r>
              <a:rPr lang="de-CH" sz="2200" b="1" dirty="0"/>
              <a:t>wird </a:t>
            </a:r>
            <a:r>
              <a:rPr lang="de-CH" sz="2200" b="1" dirty="0" smtClean="0"/>
              <a:t>manipuliert?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Zeitdruck</a:t>
            </a:r>
            <a:r>
              <a:rPr lang="de-CH" sz="2200" dirty="0"/>
              <a:t>, Zeitgewinn, Bequemlichkeit </a:t>
            </a:r>
            <a:r>
              <a:rPr lang="de-CH" sz="2200" dirty="0" smtClean="0"/>
              <a:t>oder einfach Gewohnheit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b="1" dirty="0" smtClean="0"/>
              <a:t>Für </a:t>
            </a:r>
            <a:r>
              <a:rPr lang="de-CH" sz="2200" b="1" dirty="0"/>
              <a:t>Arbeitgeber: Was </a:t>
            </a:r>
            <a:r>
              <a:rPr lang="de-CH" sz="2200" b="1" dirty="0" smtClean="0"/>
              <a:t>tun? Nicht dulden</a:t>
            </a:r>
            <a:endParaRPr lang="de-CH" sz="22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Manipulieren von </a:t>
              </a:r>
            </a:p>
            <a:p>
              <a:r>
                <a:rPr lang="de-CH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de-CH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Schutzeinrichtungen</a:t>
              </a:r>
              <a:endParaRPr lang="de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6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adflash.eu/wp-content/uploads/2010/05/Joan_Garrigosa_Suva_Chrashshoes_engl_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032448" cy="27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1238944" y="1570038"/>
            <a:ext cx="8229600" cy="481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Stress (Checkliste; </a:t>
            </a:r>
            <a:r>
              <a:rPr lang="de-CH" sz="2200" dirty="0" smtClean="0">
                <a:hlinkClick r:id="rId3"/>
              </a:rPr>
              <a:t>www.stressnostress.ch</a:t>
            </a:r>
            <a:r>
              <a:rPr lang="de-CH" sz="22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Lärm am Arbeitsplatz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Massnahmenplanung mit Checklisten für jede Maschine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err="1" smtClean="0"/>
              <a:t>Spänesilo</a:t>
            </a: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Stolperfalle Baustelle &amp; Stolperfalle Büro</a:t>
            </a:r>
            <a:endParaRPr lang="de-CH" sz="2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Gefahren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hteck 6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72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844824"/>
            <a:ext cx="2419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1259632" y="1570038"/>
            <a:ext cx="6624736" cy="481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Manipulieren von Schutzeinrichtungen (mit Bericht von 4B Fenster, </a:t>
            </a:r>
            <a:r>
              <a:rPr lang="de-CH" sz="2200" dirty="0"/>
              <a:t>allgemeiner </a:t>
            </a:r>
            <a:r>
              <a:rPr lang="de-CH" sz="2200" dirty="0" smtClean="0"/>
              <a:t>Bericht &amp; konkrete Beispiele)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stolpern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Instandhaltung</a:t>
            </a:r>
            <a:endParaRPr lang="de-CH" sz="2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Kampagnen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6002"/>
            <a:ext cx="42862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13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711" y="980727"/>
            <a:ext cx="5998617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4" name="Rechteck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Kampagnen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hteck 5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1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ckaelin\Pictures\10882586-gefahrensymbol-auf-weissem-hintergru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20382"/>
          <a:stretch/>
        </p:blipFill>
        <p:spPr bwMode="auto">
          <a:xfrm>
            <a:off x="6791250" y="3852280"/>
            <a:ext cx="2389262" cy="30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1238944" y="1570038"/>
            <a:ext cx="6933456" cy="481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de-CH" sz="2200" dirty="0"/>
              <a:t>Abkürzung für "</a:t>
            </a:r>
            <a:r>
              <a:rPr lang="de-CH" sz="2200" dirty="0" err="1"/>
              <a:t>Beizug</a:t>
            </a:r>
            <a:r>
              <a:rPr lang="de-CH" sz="2200" dirty="0"/>
              <a:t> von Arbeitsärzten und anderen Spezialisten der </a:t>
            </a:r>
            <a:r>
              <a:rPr lang="de-CH" sz="2200" dirty="0" smtClean="0"/>
              <a:t>Arbeitssicherheit»</a:t>
            </a:r>
          </a:p>
          <a:p>
            <a:pPr algn="l"/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Checkliste zu jeder Maschine (z.B. Handhobelmaschine)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smtClean="0"/>
              <a:t>Gefahren </a:t>
            </a:r>
            <a:r>
              <a:rPr lang="de-CH" sz="2200" dirty="0"/>
              <a:t>im Griff (</a:t>
            </a:r>
            <a:r>
              <a:rPr lang="de-CH" sz="2200" dirty="0" smtClean="0"/>
              <a:t>PDF)</a:t>
            </a:r>
          </a:p>
          <a:p>
            <a:pPr algn="l"/>
            <a:endParaRPr lang="de-CH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/>
              <a:t>Gefahrenermittlung in der Schreinerei Verweis auf (</a:t>
            </a:r>
            <a:r>
              <a:rPr lang="de-CH" sz="2200" dirty="0">
                <a:hlinkClick r:id="rId3"/>
              </a:rPr>
              <a:t>http://www.siko2000.ch.htm</a:t>
            </a:r>
            <a:r>
              <a:rPr lang="de-CH" sz="2200" dirty="0" smtClean="0"/>
              <a:t>)</a:t>
            </a:r>
            <a:endParaRPr lang="de-CH" sz="2200" dirty="0"/>
          </a:p>
          <a:p>
            <a:pPr marL="571500" indent="-571500" algn="l">
              <a:buFont typeface="Arial" pitchFamily="34" charset="0"/>
              <a:buChar char="•"/>
            </a:pPr>
            <a:endParaRPr lang="de-CH" sz="2200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de-CH" sz="2200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de-CH" sz="2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ASA: Sicherheit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hteck 6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87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ckaelin\Pictures\10882586-gefahrensymbol-auf-weissem-hintergru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20382"/>
          <a:stretch/>
        </p:blipFill>
        <p:spPr bwMode="auto">
          <a:xfrm>
            <a:off x="6791250" y="3852280"/>
            <a:ext cx="2389262" cy="30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0" t="20071" r="9133" b="18427"/>
          <a:stretch/>
        </p:blipFill>
        <p:spPr>
          <a:xfrm>
            <a:off x="-13568" y="980728"/>
            <a:ext cx="7353300" cy="397510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4" name="Rechteck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ASA: Sicherheit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hteck 6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9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391285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Sichere Freizeit</a:t>
            </a:r>
          </a:p>
          <a:p>
            <a:endParaRPr lang="de-CH" sz="2200" dirty="0" smtClean="0"/>
          </a:p>
          <a:p>
            <a:r>
              <a:rPr lang="de-CH" sz="2200" dirty="0" smtClean="0"/>
              <a:t>Kampagne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Fussball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Ballsport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Stolpern.ch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Velo-Kampagne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Laufsport Bewegung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Schneesport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Tinnitus-Nein Danke</a:t>
            </a:r>
            <a:endParaRPr lang="de-CH" sz="2200" dirty="0"/>
          </a:p>
        </p:txBody>
      </p:sp>
      <p:pic>
        <p:nvPicPr>
          <p:cNvPr id="2050" name="Picture 2" descr="C:\Users\dhurni\Daniela\Schule\Montage\SUVA\Bilder\tinit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30099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urni\Daniela\Schule\Montage\SUVA\Bilder\Freize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237" y="2078439"/>
            <a:ext cx="2781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Freizeit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3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268760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Wagnisse</a:t>
            </a:r>
          </a:p>
          <a:p>
            <a:r>
              <a:rPr lang="de-CH" sz="2200" dirty="0"/>
              <a:t>Ein absolutes Wagnis (häufig Sportarten mit hoher Geschwindigkeit und/oder Renncharakter) liegt in zwei Konstellationen vor</a:t>
            </a:r>
            <a:r>
              <a:rPr lang="de-CH" sz="2200" dirty="0" smtClean="0"/>
              <a:t>:</a:t>
            </a:r>
          </a:p>
          <a:p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/>
              <a:t>wenn eine Handlung mit Gefahren verbunden ist, die unabhängig von den konkreten Verhältnissen nicht auf ein vernünftiges Mass herabgesetzt werden können </a:t>
            </a:r>
            <a:r>
              <a:rPr lang="de-CH" sz="2200" dirty="0" smtClean="0"/>
              <a:t>oder</a:t>
            </a:r>
          </a:p>
          <a:p>
            <a:pPr marL="342900" indent="-342900">
              <a:buFont typeface="Arial" pitchFamily="34" charset="0"/>
              <a:buChar char="•"/>
            </a:pP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wenn Menschen Handlungen mit einer besonders grossen Gefahr ausführen, die unsinnig erscheint. </a:t>
            </a:r>
            <a:endParaRPr lang="de-CH" sz="2200" dirty="0"/>
          </a:p>
          <a:p>
            <a:endParaRPr lang="de-CH" sz="2200" dirty="0"/>
          </a:p>
          <a:p>
            <a:endParaRPr lang="de-CH" sz="22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Freizeit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hteck 6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6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124744"/>
            <a:ext cx="71287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b="1" dirty="0" smtClean="0"/>
              <a:t>Beispiele </a:t>
            </a:r>
            <a:r>
              <a:rPr lang="de-CH" sz="2200" b="1" dirty="0"/>
              <a:t>für absolute Wagnisse:</a:t>
            </a:r>
          </a:p>
          <a:p>
            <a:r>
              <a:rPr lang="de-CH" sz="2200" dirty="0"/>
              <a:t>Bei folgenden Sportarten/Tätigkeiten werden bei Unfällen die Geldleistungen </a:t>
            </a:r>
            <a:r>
              <a:rPr lang="de-CH" sz="2200" dirty="0" smtClean="0"/>
              <a:t>um </a:t>
            </a:r>
            <a:r>
              <a:rPr lang="de-CH" sz="2200" dirty="0"/>
              <a:t>50% gekürzt. Zu beachten ist, dass diese Auflistung nicht abschliessend ist. Als absolute Wagnisse gelten auch andere Aktivitäten mit vergleichbarem Risiko.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Base-</a:t>
            </a:r>
            <a:r>
              <a:rPr lang="de-CH" sz="2200" dirty="0" err="1" smtClean="0"/>
              <a:t>Jumping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bewusstes </a:t>
            </a:r>
            <a:r>
              <a:rPr lang="de-CH" sz="2200" dirty="0"/>
              <a:t>Zertrümmern von Glas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err="1" smtClean="0"/>
              <a:t>Motocrossrennen</a:t>
            </a:r>
            <a:r>
              <a:rPr lang="de-CH" sz="2200" dirty="0" smtClean="0"/>
              <a:t> </a:t>
            </a:r>
            <a:r>
              <a:rPr lang="de-CH" sz="2200" dirty="0"/>
              <a:t>inkl. Training auf der </a:t>
            </a:r>
            <a:r>
              <a:rPr lang="de-CH" sz="2200" dirty="0" smtClean="0"/>
              <a:t>Rennstrecke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Abfahrtsrennen </a:t>
            </a:r>
            <a:r>
              <a:rPr lang="de-CH" sz="2200" dirty="0"/>
              <a:t>mit Mountain-Bikes inkl. Training auf der Rennstrecke (sogenanntes </a:t>
            </a:r>
            <a:r>
              <a:rPr lang="de-CH" sz="2200" dirty="0" err="1"/>
              <a:t>Downhill</a:t>
            </a:r>
            <a:r>
              <a:rPr lang="de-CH" sz="2200" dirty="0"/>
              <a:t>-Biking)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Rollbrettabfahrten</a:t>
            </a:r>
            <a:r>
              <a:rPr lang="de-CH" sz="2200" dirty="0"/>
              <a:t>, sofern wettkampfmässig oder auf Geschwindigkeit betrieben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/>
              <a:t>Schneemotorrad-Rennen (Snow-Cross) inkl. Training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/>
              <a:t>Ski-Geschwindigkeits-Rekordfahrten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err="1"/>
              <a:t>Speedflying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/>
              <a:t>Tauchen in einer Tiefe von mehr als 40 Metern</a:t>
            </a:r>
          </a:p>
          <a:p>
            <a:endParaRPr lang="de-CH" sz="22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Freizeit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hteck 6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9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" y="0"/>
            <a:ext cx="1259632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C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Suva</a:t>
            </a:r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696181" cy="3721968"/>
          </a:xfrm>
        </p:spPr>
        <p:txBody>
          <a:bodyPr>
            <a:noAutofit/>
          </a:bodyPr>
          <a:lstStyle/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Suva </a:t>
            </a:r>
            <a:r>
              <a:rPr lang="de-CH" sz="2200" dirty="0">
                <a:solidFill>
                  <a:prstClr val="black"/>
                </a:solidFill>
                <a:ea typeface="+mj-ea"/>
                <a:cs typeface="+mj-cs"/>
              </a:rPr>
              <a:t>bedeutet Schweizerische Unfallversicherungsanstalt.  Die Suva ist der grösste Unfallversicherer der Schweiz. Die </a:t>
            </a:r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selbständige </a:t>
            </a:r>
            <a:r>
              <a:rPr lang="de-CH" sz="2200" dirty="0">
                <a:solidFill>
                  <a:prstClr val="black"/>
                </a:solidFill>
                <a:ea typeface="+mj-ea"/>
                <a:cs typeface="+mj-cs"/>
              </a:rPr>
              <a:t>Unternehmung des öffentlichen Rechts mit Sitz in Luzern versichert rund 2 Millionen Berufstätige gegen Berufsunfälle, Berufskrankheiten und Freizeitunfälle.</a:t>
            </a:r>
            <a:br>
              <a:rPr lang="de-CH" sz="2200" dirty="0">
                <a:solidFill>
                  <a:prstClr val="black"/>
                </a:solidFill>
                <a:ea typeface="+mj-ea"/>
                <a:cs typeface="+mj-cs"/>
              </a:rPr>
            </a:br>
            <a:endParaRPr lang="de-CH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504" y="4005064"/>
            <a:ext cx="3491879" cy="261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Definition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61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" y="0"/>
            <a:ext cx="1259632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C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Unfall</a:t>
            </a:r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337" y="1047378"/>
            <a:ext cx="14763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0" name="Rechteck 9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Unfallabklärung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1259632" y="1556792"/>
            <a:ext cx="6984776" cy="4525963"/>
          </a:xfrm>
        </p:spPr>
        <p:txBody>
          <a:bodyPr>
            <a:normAutofit/>
          </a:bodyPr>
          <a:lstStyle/>
          <a:p>
            <a:r>
              <a:rPr lang="de-CH" sz="2200" dirty="0" smtClean="0"/>
              <a:t>«Damit es nicht wieder passiert.»</a:t>
            </a:r>
          </a:p>
          <a:p>
            <a:r>
              <a:rPr lang="de-CH" sz="2200" dirty="0" smtClean="0"/>
              <a:t>Alle unerwünschten Ereignisse geben Ihnen wichtige Hinweise auf Sicherheitsmängel, auch die Beinahe-Unfälle und Sachschäden.</a:t>
            </a:r>
          </a:p>
          <a:p>
            <a:r>
              <a:rPr lang="de-CH" sz="2200" dirty="0" smtClean="0"/>
              <a:t>Bei der Ereignisabklärung geht es nicht darum, Schuldige zu suchen!</a:t>
            </a:r>
          </a:p>
          <a:p>
            <a:endParaRPr lang="de-CH" sz="2200" dirty="0" smtClean="0"/>
          </a:p>
          <a:p>
            <a:r>
              <a:rPr lang="de-CH" sz="2200" dirty="0" smtClean="0"/>
              <a:t>Als Techniker/-in sind auch wir für die Anordnung und Durchsetzung der Sicherheitsmassnahmen verantwortlich.</a:t>
            </a:r>
          </a:p>
          <a:p>
            <a:endParaRPr lang="de-CH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339" y="1556992"/>
            <a:ext cx="31048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080" y="3284984"/>
            <a:ext cx="309716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309716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4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8" name="Rechteck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Schadenmeldung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59632" y="1556792"/>
            <a:ext cx="6840760" cy="4525963"/>
          </a:xfrm>
        </p:spPr>
        <p:txBody>
          <a:bodyPr>
            <a:noAutofit/>
          </a:bodyPr>
          <a:lstStyle/>
          <a:p>
            <a:r>
              <a:rPr lang="de-CH" sz="2200" dirty="0" smtClean="0"/>
              <a:t>Beginnen mit Abklärungen unmittelbar nach Ereignis.</a:t>
            </a:r>
          </a:p>
          <a:p>
            <a:endParaRPr lang="de-CH" sz="2200" dirty="0"/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Fakten zusammentragen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Ursachen ermitteln</a:t>
            </a:r>
            <a:endParaRPr lang="de-CH" sz="2200" dirty="0"/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Massnahmen treffen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Ergebnisse festhalten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Betroffene informieren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200" dirty="0" smtClean="0"/>
              <a:t>Umsetzung kontrollieren</a:t>
            </a:r>
          </a:p>
          <a:p>
            <a:pPr marL="457200" indent="-457200">
              <a:buFont typeface="+mj-lt"/>
              <a:buAutoNum type="arabicPeriod"/>
            </a:pPr>
            <a:endParaRPr lang="de-CH" sz="2200" dirty="0"/>
          </a:p>
          <a:p>
            <a:r>
              <a:rPr lang="de-CH" sz="2200" dirty="0" smtClean="0"/>
              <a:t>Immer alle Bereiche betrachten, nicht nur Person, sondern auch Technik und Organisation</a:t>
            </a:r>
            <a:br>
              <a:rPr lang="de-CH" sz="2200" dirty="0" smtClean="0"/>
            </a:br>
            <a:endParaRPr lang="de-CH" sz="2200" dirty="0"/>
          </a:p>
        </p:txBody>
      </p:sp>
      <p:sp>
        <p:nvSpPr>
          <p:cNvPr id="10" name="Rechteck 9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11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hteck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Ereignisprotokoll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437112"/>
            <a:ext cx="3054559" cy="216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016" y="3356992"/>
            <a:ext cx="2160000" cy="305455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880" y="2324877"/>
            <a:ext cx="2160000" cy="305455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4" y="1196751"/>
            <a:ext cx="2160000" cy="305455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8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" y="0"/>
            <a:ext cx="1259632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C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Schluss</a:t>
            </a:r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3" name="Rechteck 2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www.werbewoche.ch/sites/werbewoche.ch/files/imagecache/gallery_assist-default-preview-550/gallery_assist/16/gallery_assist42117/SuvaRis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912768" cy="48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freepik.com/fotos-kostenlos/fragezeichen_211474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37"/>
          <a:stretch/>
        </p:blipFill>
        <p:spPr bwMode="auto">
          <a:xfrm>
            <a:off x="7020272" y="4667250"/>
            <a:ext cx="2160240" cy="22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5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507232"/>
            <a:ext cx="6912768" cy="3721968"/>
          </a:xfrm>
        </p:spPr>
        <p:txBody>
          <a:bodyPr>
            <a:noAutofit/>
          </a:bodyPr>
          <a:lstStyle/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Die drei Kerngeschäfte  der  Suva sind: </a:t>
            </a:r>
          </a:p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de-CH" sz="2200" dirty="0">
              <a:solidFill>
                <a:prstClr val="black"/>
              </a:solidFill>
              <a:ea typeface="+mj-ea"/>
              <a:cs typeface="+mj-cs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>
                <a:solidFill>
                  <a:schemeClr val="tx1"/>
                </a:solidFill>
              </a:rPr>
              <a:t>Prävention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>
                <a:solidFill>
                  <a:schemeClr val="tx1"/>
                </a:solidFill>
              </a:rPr>
              <a:t>Versicherung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>
                <a:solidFill>
                  <a:schemeClr val="tx1"/>
                </a:solidFill>
              </a:rPr>
              <a:t>Rehabilitation</a:t>
            </a:r>
          </a:p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de-CH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30524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3060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54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920880" cy="4392488"/>
          </a:xfrm>
        </p:spPr>
        <p:txBody>
          <a:bodyPr>
            <a:noAutofit/>
          </a:bodyPr>
          <a:lstStyle/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Für Ihr Angebot tritt die Suva unter vier Marken auf:</a:t>
            </a: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err="1" smtClean="0">
                <a:solidFill>
                  <a:schemeClr val="tx1"/>
                </a:solidFill>
              </a:rPr>
              <a:t>SuvaPro</a:t>
            </a:r>
            <a:r>
              <a:rPr lang="de-CH" sz="2200" dirty="0" smtClean="0">
                <a:solidFill>
                  <a:schemeClr val="tx1"/>
                </a:solidFill>
              </a:rPr>
              <a:t>  </a:t>
            </a:r>
            <a:r>
              <a:rPr lang="de-CH" sz="2200" dirty="0">
                <a:solidFill>
                  <a:schemeClr val="tx1"/>
                </a:solidFill>
              </a:rPr>
              <a:t>(Arbeitssicherheit)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err="1" smtClean="0">
                <a:solidFill>
                  <a:schemeClr val="tx1"/>
                </a:solidFill>
              </a:rPr>
              <a:t>SuvaLiv</a:t>
            </a:r>
            <a:r>
              <a:rPr lang="de-CH" sz="2200" dirty="0" smtClean="0">
                <a:solidFill>
                  <a:schemeClr val="tx1"/>
                </a:solidFill>
              </a:rPr>
              <a:t>    </a:t>
            </a:r>
            <a:r>
              <a:rPr lang="de-CH" sz="2200" dirty="0">
                <a:solidFill>
                  <a:schemeClr val="tx1"/>
                </a:solidFill>
              </a:rPr>
              <a:t>(Freizeitsicherheit)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err="1" smtClean="0">
                <a:solidFill>
                  <a:schemeClr val="tx1"/>
                </a:solidFill>
              </a:rPr>
              <a:t>SuvaRisk</a:t>
            </a:r>
            <a:r>
              <a:rPr lang="de-CH" sz="2200" dirty="0" smtClean="0">
                <a:solidFill>
                  <a:schemeClr val="tx1"/>
                </a:solidFill>
              </a:rPr>
              <a:t>  </a:t>
            </a:r>
            <a:r>
              <a:rPr lang="de-CH" sz="2200" dirty="0">
                <a:solidFill>
                  <a:schemeClr val="tx1"/>
                </a:solidFill>
              </a:rPr>
              <a:t>(Prämien und Kapitalanlagen)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CH" sz="2200" dirty="0" err="1" smtClean="0">
                <a:solidFill>
                  <a:prstClr val="black"/>
                </a:solidFill>
                <a:ea typeface="+mj-ea"/>
                <a:cs typeface="+mj-cs"/>
              </a:rPr>
              <a:t>SuvaCare</a:t>
            </a:r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  (Schadenmanagement und Rehabilitation)</a:t>
            </a: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de-CH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9944"/>
            <a:ext cx="2304256" cy="7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99096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6751"/>
            <a:ext cx="1464591" cy="8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96830"/>
            <a:ext cx="2000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2" name="Rechteck 1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hteck 13"/>
          <p:cNvSpPr/>
          <p:nvPr/>
        </p:nvSpPr>
        <p:spPr>
          <a:xfrm>
            <a:off x="0" y="6669360"/>
            <a:ext cx="3060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6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7200800" cy="4392488"/>
          </a:xfrm>
        </p:spPr>
        <p:txBody>
          <a:bodyPr>
            <a:noAutofit/>
          </a:bodyPr>
          <a:lstStyle/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>Die Website ist unterteilt in verschiedene Rubriken. In der Rubrik Service findet man wichtiges Informationsmaterial zu den Bereichen Arbeit, Freizeit und Unfall.</a:t>
            </a: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de-CH" sz="2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de-CH" sz="22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de-CH" sz="2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Website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3060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18" b="18173"/>
          <a:stretch/>
        </p:blipFill>
        <p:spPr bwMode="auto">
          <a:xfrm>
            <a:off x="6028152" y="4611960"/>
            <a:ext cx="2847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450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" y="0"/>
            <a:ext cx="1259632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C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Prävention</a:t>
            </a:r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hurni\Desktop\Bildschri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4" b="4171"/>
          <a:stretch/>
        </p:blipFill>
        <p:spPr bwMode="auto">
          <a:xfrm>
            <a:off x="6876256" y="2564904"/>
            <a:ext cx="2145432" cy="20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1484784"/>
            <a:ext cx="72728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Ergonomie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Gesetzliche Verpflichtung für den Arbeitgeber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Wohlbefinden für den Arbeitnehmer, steigert Produktivität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Präsentation mit Übungen für die Gesundheit</a:t>
            </a:r>
          </a:p>
          <a:p>
            <a:endParaRPr lang="de-CH" sz="2200" dirty="0"/>
          </a:p>
          <a:p>
            <a:r>
              <a:rPr lang="de-CH" sz="2200" dirty="0" smtClean="0"/>
              <a:t>Arbeitsplatz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Keine Reflektionen (Licht), Kein Blenden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Immer geradeaus (Bildschirm)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Genügend Platz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Verstellungsmöglichkeiten (Stuhl, Tisch) ausnutzen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Stimmt die Sitzhöhe?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Abstandhalten Bildschirm-Person (60-80cm)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Runter mit dem Bildschirm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Genügend Bewegung</a:t>
            </a:r>
          </a:p>
          <a:p>
            <a:pPr marL="285750" indent="-285750">
              <a:buFont typeface="Wingdings" pitchFamily="2" charset="2"/>
              <a:buChar char="§"/>
            </a:pPr>
            <a:endParaRPr lang="de-CH" sz="22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7" name="Rechteck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Branchen &amp; Themen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8429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484779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Gefahren erkennen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Schau auf den Weg</a:t>
            </a:r>
            <a:endParaRPr lang="de-CH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Wenn`s pressiert dann </a:t>
            </a:r>
            <a:r>
              <a:rPr lang="de-CH" sz="2200" dirty="0" err="1" smtClean="0"/>
              <a:t>passiert`s</a:t>
            </a:r>
            <a:r>
              <a:rPr lang="de-CH" sz="2200" dirty="0" smtClean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Fragen ist keine Schande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Leiter haben ihre Tücken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Unverfängliche Kleidung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Profis schützen sich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Hirn beim heben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Achtung bei Elektrizität</a:t>
            </a:r>
          </a:p>
          <a:p>
            <a:pPr marL="285750" indent="-285750">
              <a:buFont typeface="Wingdings" pitchFamily="2" charset="2"/>
              <a:buChar char="§"/>
            </a:pPr>
            <a:endParaRPr lang="de-CH" sz="2200" dirty="0" smtClean="0"/>
          </a:p>
          <a:p>
            <a:pPr marL="285750" indent="-285750">
              <a:buFont typeface="Wingdings" pitchFamily="2" charset="2"/>
              <a:buChar char="§"/>
            </a:pPr>
            <a:endParaRPr lang="de-CH" sz="2200" dirty="0"/>
          </a:p>
        </p:txBody>
      </p:sp>
      <p:pic>
        <p:nvPicPr>
          <p:cNvPr id="2050" name="Picture 2" descr="C:\Users\dhurni\Desktop\Hirn bei Heb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8552" y="1772816"/>
            <a:ext cx="13575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Gefahren im Griff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6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urni\Desktop\Berufsunfa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44"/>
          <a:stretch/>
        </p:blipFill>
        <p:spPr bwMode="auto">
          <a:xfrm>
            <a:off x="1223628" y="2186493"/>
            <a:ext cx="6696744" cy="24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Berufsunfälle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hteck 8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1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urni\Daniela\Schule\Montage\SUVA\Bilder\Fil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1" t="3290" r="11910" b="4123"/>
          <a:stretch/>
        </p:blipFill>
        <p:spPr bwMode="auto">
          <a:xfrm>
            <a:off x="5652120" y="2708920"/>
            <a:ext cx="2971604" cy="3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1556792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Ein Film «Sicherheit mit System»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Praxisnahen Beispielen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Arbeitssicherheit, Gesundheitsschutz und Produktivität verbessern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Betriebliches Sicherheitssystem aufbauen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smtClean="0"/>
              <a:t>Lohnende Investition</a:t>
            </a:r>
          </a:p>
          <a:p>
            <a:endParaRPr lang="de-CH" sz="2200" dirty="0"/>
          </a:p>
          <a:p>
            <a:r>
              <a:rPr lang="de-CH" sz="2200" dirty="0" smtClean="0"/>
              <a:t>    </a:t>
            </a:r>
            <a:endParaRPr lang="de-CH" sz="22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6" name="Rechteck 5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4800" dirty="0" smtClean="0"/>
                <a:t>	</a:t>
              </a:r>
              <a:r>
                <a:rPr lang="de-CH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 Entscheidung</a:t>
              </a:r>
              <a:endPara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48"/>
              <a:ext cx="1874111" cy="46558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0" y="6669360"/>
            <a:ext cx="6084000" cy="1886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4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Folie 1</vt:lpstr>
      <vt:lpstr>  </vt:lpstr>
      <vt:lpstr>  </vt:lpstr>
      <vt:lpstr>  </vt:lpstr>
      <vt:lpstr>  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suva</dc:title>
  <dc:creator>Cordula Kälin</dc:creator>
  <cp:lastModifiedBy>Beat</cp:lastModifiedBy>
  <cp:revision>39</cp:revision>
  <cp:lastPrinted>2012-11-26T12:59:27Z</cp:lastPrinted>
  <dcterms:created xsi:type="dcterms:W3CDTF">2012-10-01T13:00:50Z</dcterms:created>
  <dcterms:modified xsi:type="dcterms:W3CDTF">2012-12-08T12:17:41Z</dcterms:modified>
</cp:coreProperties>
</file>