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6" r:id="rId3"/>
    <p:sldId id="267" r:id="rId4"/>
    <p:sldId id="258" r:id="rId5"/>
    <p:sldId id="265" r:id="rId6"/>
    <p:sldId id="260" r:id="rId7"/>
    <p:sldId id="262" r:id="rId8"/>
    <p:sldId id="263" r:id="rId9"/>
    <p:sldId id="264" r:id="rId10"/>
  </p:sldIdLst>
  <p:sldSz cx="9144000" cy="5715000" type="screen16x1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3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F8980-9812-4062-B3B4-70C9393D1B08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988B9-D644-4285-BB77-937AC4EF1B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881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1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78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45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02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8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1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74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98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77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02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13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72B6-1C35-41F8-9C77-37C1A911E9DD}" type="datetimeFigureOut">
              <a:rPr lang="de-CH" smtClean="0"/>
              <a:t>28.03.2012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9583-4677-4291-98EB-41831AF7DC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575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hlinkClick r:id="rId2" action="ppaction://hlinksldjump"/>
          </p:cNvPr>
          <p:cNvSpPr/>
          <p:nvPr/>
        </p:nvSpPr>
        <p:spPr>
          <a:xfrm>
            <a:off x="4663646" y="121196"/>
            <a:ext cx="3233814" cy="32338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hlinkClick r:id="rId3" action="ppaction://hlinksldjump"/>
          </p:cNvPr>
          <p:cNvSpPr/>
          <p:nvPr/>
        </p:nvSpPr>
        <p:spPr>
          <a:xfrm flipH="1">
            <a:off x="5783043" y="2359991"/>
            <a:ext cx="3233814" cy="3233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hlinkClick r:id="rId4" action="ppaction://hlinksldjump"/>
          </p:cNvPr>
          <p:cNvSpPr/>
          <p:nvPr/>
        </p:nvSpPr>
        <p:spPr>
          <a:xfrm flipH="1">
            <a:off x="3544249" y="2359991"/>
            <a:ext cx="3233814" cy="32338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/>
          <p:cNvSpPr/>
          <p:nvPr/>
        </p:nvSpPr>
        <p:spPr>
          <a:xfrm>
            <a:off x="5161157" y="1738104"/>
            <a:ext cx="2238795" cy="223879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feld 22">
            <a:hlinkClick r:id="rId2" action="ppaction://hlinksldjump"/>
          </p:cNvPr>
          <p:cNvSpPr txBox="1"/>
          <p:nvPr/>
        </p:nvSpPr>
        <p:spPr>
          <a:xfrm>
            <a:off x="5252802" y="841276"/>
            <a:ext cx="205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Arbeitsmethoden</a:t>
            </a:r>
            <a:endParaRPr lang="de-CH" sz="2000" dirty="0"/>
          </a:p>
        </p:txBody>
      </p:sp>
      <p:sp>
        <p:nvSpPr>
          <p:cNvPr id="24" name="Textfeld 23">
            <a:hlinkClick r:id="rId3" action="ppaction://hlinksldjump"/>
          </p:cNvPr>
          <p:cNvSpPr txBox="1"/>
          <p:nvPr/>
        </p:nvSpPr>
        <p:spPr>
          <a:xfrm>
            <a:off x="6928625" y="420649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/>
              <a:t>Informations-</a:t>
            </a:r>
            <a:r>
              <a:rPr lang="fr-CH" sz="2000" dirty="0" err="1" smtClean="0"/>
              <a:t>struktur</a:t>
            </a:r>
            <a:endParaRPr lang="de-CH" sz="2000" dirty="0"/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3760273" y="4360387"/>
            <a:ext cx="195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Zeitmanagement</a:t>
            </a:r>
            <a:endParaRPr lang="fr-CH" sz="2000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179512" y="2195781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Persönliche</a:t>
            </a:r>
          </a:p>
          <a:p>
            <a:r>
              <a:rPr lang="de-CH" sz="4000" dirty="0" smtClean="0"/>
              <a:t>Organisation</a:t>
            </a:r>
            <a:endParaRPr lang="de-CH" sz="4000" dirty="0"/>
          </a:p>
        </p:txBody>
      </p:sp>
      <p:sp>
        <p:nvSpPr>
          <p:cNvPr id="31" name="Textfeld 30">
            <a:hlinkClick r:id="rId5" action="ppaction://hlinksldjump"/>
          </p:cNvPr>
          <p:cNvSpPr txBox="1"/>
          <p:nvPr/>
        </p:nvSpPr>
        <p:spPr>
          <a:xfrm rot="17789488">
            <a:off x="4344243" y="256289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Ordnungsstruktur</a:t>
            </a:r>
            <a:endParaRPr lang="de-CH" dirty="0"/>
          </a:p>
        </p:txBody>
      </p:sp>
      <p:sp>
        <p:nvSpPr>
          <p:cNvPr id="32" name="Textfeld 31">
            <a:hlinkClick r:id="rId6" action="ppaction://hlinksldjump"/>
          </p:cNvPr>
          <p:cNvSpPr txBox="1"/>
          <p:nvPr/>
        </p:nvSpPr>
        <p:spPr>
          <a:xfrm rot="3799604">
            <a:off x="5854369" y="25739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Kommunikation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5092422" y="4002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Hilfsmittel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52892" y="546082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Stefan Walser, Daniela Villiger, Cordula Kälin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4973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hlinkClick r:id="rId2" action="ppaction://hlinksldjump"/>
          </p:cNvPr>
          <p:cNvSpPr/>
          <p:nvPr/>
        </p:nvSpPr>
        <p:spPr>
          <a:xfrm>
            <a:off x="4663646" y="121196"/>
            <a:ext cx="3233814" cy="32338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hlinkClick r:id="rId2" action="ppaction://hlinksldjump"/>
          </p:cNvPr>
          <p:cNvSpPr txBox="1"/>
          <p:nvPr/>
        </p:nvSpPr>
        <p:spPr>
          <a:xfrm>
            <a:off x="5252802" y="841276"/>
            <a:ext cx="205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Arbeitsmethoden</a:t>
            </a:r>
            <a:endParaRPr lang="de-CH" sz="2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337220"/>
            <a:ext cx="4896546" cy="475252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CH" sz="1800" i="1" dirty="0" smtClean="0">
                <a:ea typeface="Calibri"/>
                <a:cs typeface="Calibri"/>
              </a:rPr>
              <a:t>« </a:t>
            </a:r>
            <a:r>
              <a:rPr lang="de-CH" sz="1800" i="1" dirty="0" smtClean="0">
                <a:ea typeface="Calibri"/>
                <a:cs typeface="Times New Roman"/>
              </a:rPr>
              <a:t>Wer </a:t>
            </a:r>
            <a:r>
              <a:rPr lang="de-CH" sz="1800" i="1" dirty="0">
                <a:ea typeface="Calibri"/>
                <a:cs typeface="Times New Roman"/>
              </a:rPr>
              <a:t>das Ziel und den Sinn seiner Tätigkeit kennt, kann motivierter und erfolgreicher arbeiten</a:t>
            </a:r>
            <a:r>
              <a:rPr lang="de-CH" sz="1800" i="1" dirty="0" smtClean="0">
                <a:ea typeface="Calibri"/>
                <a:cs typeface="Times New Roman"/>
              </a:rPr>
              <a:t>.</a:t>
            </a:r>
            <a:r>
              <a:rPr lang="de-CH" sz="1800" i="1" dirty="0" smtClean="0">
                <a:ea typeface="Calibri"/>
                <a:cs typeface="Calibri"/>
              </a:rPr>
              <a:t> »</a:t>
            </a:r>
            <a:endParaRPr lang="de-CH" sz="1800" i="1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de-CH" sz="1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de-CH" sz="1800" dirty="0" smtClean="0">
                <a:ea typeface="Calibri"/>
                <a:cs typeface="Times New Roman"/>
              </a:rPr>
              <a:t>Das </a:t>
            </a:r>
            <a:r>
              <a:rPr lang="de-CH" sz="1800" dirty="0">
                <a:ea typeface="Calibri"/>
                <a:cs typeface="Times New Roman"/>
              </a:rPr>
              <a:t>Denken in Zielen ist eine persönliche Herausforderung</a:t>
            </a:r>
          </a:p>
          <a:p>
            <a:pPr lvl="0">
              <a:lnSpc>
                <a:spcPct val="115000"/>
              </a:lnSpc>
            </a:pPr>
            <a:r>
              <a:rPr lang="de-CH" sz="1800" dirty="0">
                <a:ea typeface="Calibri"/>
                <a:cs typeface="Times New Roman"/>
              </a:rPr>
              <a:t>Ziele </a:t>
            </a:r>
            <a:r>
              <a:rPr lang="de-CH" sz="1800" dirty="0" smtClean="0">
                <a:ea typeface="Calibri"/>
                <a:cs typeface="Times New Roman"/>
              </a:rPr>
              <a:t>geben </a:t>
            </a:r>
            <a:r>
              <a:rPr lang="de-CH" sz="1800" dirty="0">
                <a:ea typeface="Calibri"/>
                <a:cs typeface="Times New Roman"/>
              </a:rPr>
              <a:t>im privaten und beruflichen Leben eine Orientierung  </a:t>
            </a:r>
          </a:p>
          <a:p>
            <a:pPr lvl="0">
              <a:lnSpc>
                <a:spcPct val="115000"/>
              </a:lnSpc>
            </a:pPr>
            <a:r>
              <a:rPr lang="de-CH" sz="1800" dirty="0">
                <a:ea typeface="Calibri"/>
                <a:cs typeface="Times New Roman"/>
              </a:rPr>
              <a:t>Denken in Zielen bringt mich in der beruflichen Zukunft vorwärts </a:t>
            </a:r>
          </a:p>
          <a:p>
            <a:pPr lvl="0">
              <a:lnSpc>
                <a:spcPct val="115000"/>
              </a:lnSpc>
            </a:pPr>
            <a:r>
              <a:rPr lang="de-CH" sz="1800" dirty="0" smtClean="0">
                <a:ea typeface="Calibri"/>
                <a:cs typeface="Times New Roman"/>
              </a:rPr>
              <a:t>Ziele wirken fördernd für effektives </a:t>
            </a:r>
            <a:r>
              <a:rPr lang="de-CH" sz="1800" dirty="0">
                <a:ea typeface="Calibri"/>
                <a:cs typeface="Times New Roman"/>
              </a:rPr>
              <a:t>Handeln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e-CH" sz="1800" dirty="0" smtClean="0">
                <a:ea typeface="Calibri"/>
                <a:cs typeface="Times New Roman"/>
              </a:rPr>
              <a:t>schaffen </a:t>
            </a:r>
            <a:r>
              <a:rPr lang="de-CH" sz="1800" dirty="0">
                <a:ea typeface="Calibri"/>
                <a:cs typeface="Times New Roman"/>
              </a:rPr>
              <a:t>Überblick und helfen Prioritäten zu setzen</a:t>
            </a:r>
          </a:p>
          <a:p>
            <a:pPr marL="0" indent="0">
              <a:buNone/>
            </a:pPr>
            <a:endParaRPr lang="de-CH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98" y="3769576"/>
            <a:ext cx="2842314" cy="19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1476"/>
            <a:ext cx="5553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>
            <a:hlinkClick r:id="rId3" action="ppaction://hlinksldjump"/>
          </p:cNvPr>
          <p:cNvSpPr/>
          <p:nvPr/>
        </p:nvSpPr>
        <p:spPr>
          <a:xfrm>
            <a:off x="4663646" y="121196"/>
            <a:ext cx="3233814" cy="32338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hlinkClick r:id="rId3" action="ppaction://hlinksldjump"/>
          </p:cNvPr>
          <p:cNvSpPr txBox="1"/>
          <p:nvPr/>
        </p:nvSpPr>
        <p:spPr>
          <a:xfrm>
            <a:off x="5252802" y="841276"/>
            <a:ext cx="205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Arbeitsmethoden</a:t>
            </a:r>
            <a:endParaRPr lang="de-CH" sz="2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409228"/>
            <a:ext cx="4171753" cy="511256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CH" sz="1800" dirty="0" smtClean="0">
                <a:ea typeface="Calibri"/>
                <a:cs typeface="Times New Roman"/>
              </a:rPr>
              <a:t>Problemlösungsprozess</a:t>
            </a:r>
          </a:p>
          <a:p>
            <a:pPr marL="0" lvl="0" indent="0">
              <a:lnSpc>
                <a:spcPct val="115000"/>
              </a:lnSpc>
              <a:buNone/>
            </a:pPr>
            <a:endParaRPr lang="de-CH" sz="8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CH" sz="1800" dirty="0">
                <a:ea typeface="Calibri"/>
                <a:cs typeface="Times New Roman"/>
              </a:rPr>
              <a:t>Im täglichen Geschäftsleben gibt es laufend Probleme zu lösen. Folgende Vorgehensweise hat sich bestens bewährt</a:t>
            </a:r>
            <a:r>
              <a:rPr lang="de-CH" sz="1800" dirty="0" smtClean="0">
                <a:ea typeface="Calibri"/>
                <a:cs typeface="Times New Roman"/>
              </a:rPr>
              <a:t>:</a:t>
            </a:r>
          </a:p>
          <a:p>
            <a:pPr marL="0" lvl="0" indent="0">
              <a:lnSpc>
                <a:spcPct val="115000"/>
              </a:lnSpc>
              <a:buNone/>
            </a:pPr>
            <a:endParaRPr lang="de-CH" sz="18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de-CH" sz="1800" dirty="0"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98" y="3769576"/>
            <a:ext cx="2842314" cy="19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hlinkClick r:id="rId2" action="ppaction://hlinksldjump"/>
          </p:cNvPr>
          <p:cNvSpPr/>
          <p:nvPr/>
        </p:nvSpPr>
        <p:spPr>
          <a:xfrm flipH="1">
            <a:off x="5783043" y="2359991"/>
            <a:ext cx="3233814" cy="3233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>
            <a:hlinkClick r:id="rId2" action="ppaction://hlinksldjump"/>
          </p:cNvPr>
          <p:cNvSpPr txBox="1"/>
          <p:nvPr/>
        </p:nvSpPr>
        <p:spPr>
          <a:xfrm>
            <a:off x="6928625" y="420649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/>
              <a:t>Informations-</a:t>
            </a:r>
            <a:r>
              <a:rPr lang="fr-CH" sz="2000" dirty="0" err="1" smtClean="0"/>
              <a:t>struktur</a:t>
            </a:r>
            <a:endParaRPr lang="de-CH" sz="200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467544" y="167640"/>
            <a:ext cx="5112568" cy="52821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1800" i="1" dirty="0" smtClean="0"/>
              <a:t>«Informationen erhalten wir von überall; vom </a:t>
            </a:r>
            <a:r>
              <a:rPr lang="de-CH" sz="1800" i="1" dirty="0"/>
              <a:t>Chef, einem Kunden, </a:t>
            </a:r>
            <a:r>
              <a:rPr lang="de-CH" sz="1800" i="1" dirty="0" smtClean="0"/>
              <a:t>Lieferanten und Mitarbeitern»</a:t>
            </a:r>
          </a:p>
          <a:p>
            <a:pPr marL="0" indent="0">
              <a:lnSpc>
                <a:spcPct val="110000"/>
              </a:lnSpc>
              <a:buNone/>
            </a:pPr>
            <a:endParaRPr lang="de-CH" sz="800" i="1" dirty="0"/>
          </a:p>
          <a:p>
            <a:pPr marL="0" indent="0">
              <a:lnSpc>
                <a:spcPct val="110000"/>
              </a:lnSpc>
              <a:buNone/>
            </a:pPr>
            <a:r>
              <a:rPr lang="de-CH" sz="1800" dirty="0" smtClean="0"/>
              <a:t>aussortieren </a:t>
            </a:r>
            <a:r>
              <a:rPr lang="de-CH" sz="1800" dirty="0"/>
              <a:t>und </a:t>
            </a:r>
            <a:r>
              <a:rPr lang="de-CH" sz="1800" dirty="0" smtClean="0"/>
              <a:t>einteilen</a:t>
            </a:r>
          </a:p>
          <a:p>
            <a:pPr marL="0" indent="0">
              <a:lnSpc>
                <a:spcPct val="110000"/>
              </a:lnSpc>
              <a:buNone/>
            </a:pPr>
            <a:endParaRPr lang="de-CH" sz="800" dirty="0"/>
          </a:p>
          <a:p>
            <a:pPr marL="0" indent="0">
              <a:lnSpc>
                <a:spcPct val="110000"/>
              </a:lnSpc>
              <a:buNone/>
            </a:pPr>
            <a:r>
              <a:rPr lang="de-CH" sz="1800" dirty="0"/>
              <a:t>Information ohne Struktur = Information ohne </a:t>
            </a:r>
            <a:r>
              <a:rPr lang="de-CH" sz="1800" dirty="0" smtClean="0"/>
              <a:t>Wert</a:t>
            </a:r>
          </a:p>
          <a:p>
            <a:pPr marL="0" indent="0">
              <a:lnSpc>
                <a:spcPct val="110000"/>
              </a:lnSpc>
              <a:buNone/>
            </a:pPr>
            <a:endParaRPr lang="de-CH" sz="1800" dirty="0" smtClean="0"/>
          </a:p>
          <a:p>
            <a:pPr marL="0" indent="0">
              <a:lnSpc>
                <a:spcPct val="110000"/>
              </a:lnSpc>
              <a:buNone/>
            </a:pPr>
            <a:endParaRPr lang="de-CH" sz="800" dirty="0"/>
          </a:p>
          <a:p>
            <a:pPr marL="0" indent="0">
              <a:lnSpc>
                <a:spcPct val="110000"/>
              </a:lnSpc>
              <a:buNone/>
            </a:pPr>
            <a:r>
              <a:rPr lang="de-CH" sz="1800" dirty="0"/>
              <a:t>Hilfsmittel: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CH" sz="1800" dirty="0"/>
              <a:t>Schriftliche Informationen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persönlicher Ablageposten, der </a:t>
            </a:r>
            <a:r>
              <a:rPr lang="de-CH" sz="1800" dirty="0" smtClean="0"/>
              <a:t>z.B. 1 </a:t>
            </a:r>
            <a:r>
              <a:rPr lang="de-CH" sz="1800" dirty="0"/>
              <a:t>x täglich abgearbeitet wird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E-Mail 1 bis max. 2 x täglich checken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CH" sz="1800" dirty="0"/>
              <a:t>Mündliche Informationen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Notizen (Details in Ordnerstruktur)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direkt in Terminplan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direkt einem Auftrag zuordnen</a:t>
            </a:r>
          </a:p>
          <a:p>
            <a:pPr marL="0" indent="0">
              <a:lnSpc>
                <a:spcPct val="110000"/>
              </a:lnSpc>
              <a:buNone/>
            </a:pPr>
            <a:endParaRPr lang="de-CH" sz="1800" dirty="0"/>
          </a:p>
          <a:p>
            <a:pPr marL="0" indent="0">
              <a:lnSpc>
                <a:spcPct val="110000"/>
              </a:lnSpc>
              <a:buNone/>
            </a:pPr>
            <a:endParaRPr lang="de-CH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>
                        <a14:foregroundMark x1="45000" y1="28333" x2="58000" y2="39667"/>
                        <a14:foregroundMark x1="56333" y1="42667" x2="50000" y2="51000"/>
                        <a14:foregroundMark x1="59000" y1="38000" x2="52667" y2="28000"/>
                        <a14:foregroundMark x1="42000" y1="27667" x2="39667" y2="34333"/>
                      </a14:backgroundRemoval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-160289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hlinkClick r:id="rId2" action="ppaction://hlinksldjump"/>
          </p:cNvPr>
          <p:cNvSpPr/>
          <p:nvPr/>
        </p:nvSpPr>
        <p:spPr>
          <a:xfrm flipH="1">
            <a:off x="3544249" y="2359991"/>
            <a:ext cx="3233814" cy="32338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C:\Users\swalser\Documents\Produktionsmittel\Auftragshandling\a-b-c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06" y="179925"/>
            <a:ext cx="3284552" cy="32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hlinkClick r:id="rId2" action="ppaction://hlinksldjump"/>
          </p:cNvPr>
          <p:cNvSpPr txBox="1"/>
          <p:nvPr/>
        </p:nvSpPr>
        <p:spPr>
          <a:xfrm>
            <a:off x="3760273" y="4360387"/>
            <a:ext cx="195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Zeitmanagement</a:t>
            </a:r>
            <a:endParaRPr lang="fr-CH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2281436"/>
            <a:ext cx="4064257" cy="30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467544" y="193204"/>
            <a:ext cx="4248472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i="1" dirty="0" smtClean="0"/>
              <a:t>«Zeit </a:t>
            </a:r>
            <a:r>
              <a:rPr lang="de-CH" sz="1800" i="1" dirty="0"/>
              <a:t>hat man nicht, Zeit muss man sich nehmen</a:t>
            </a:r>
            <a:r>
              <a:rPr lang="de-CH" sz="1800" i="1" dirty="0" smtClean="0"/>
              <a:t>!»</a:t>
            </a:r>
          </a:p>
          <a:p>
            <a:pPr marL="0" indent="0">
              <a:buNone/>
            </a:pPr>
            <a:endParaRPr lang="de-CH" sz="1800" dirty="0" smtClean="0"/>
          </a:p>
          <a:p>
            <a:r>
              <a:rPr lang="de-CH" sz="1800" dirty="0" smtClean="0"/>
              <a:t>Zuerst Denken, dann Handeln</a:t>
            </a:r>
          </a:p>
          <a:p>
            <a:r>
              <a:rPr lang="de-CH" sz="1800" dirty="0" smtClean="0"/>
              <a:t>Aufgaben nach Wichtigkeit und Dringlichkeit abzuarbeiten</a:t>
            </a:r>
          </a:p>
          <a:p>
            <a:r>
              <a:rPr lang="de-CH" sz="1800" dirty="0" smtClean="0"/>
              <a:t>Grosse Aufgaben in Teilaufgaben gliedern</a:t>
            </a:r>
          </a:p>
          <a:p>
            <a:r>
              <a:rPr lang="de-CH" sz="1800" dirty="0" smtClean="0"/>
              <a:t>Aufgaben delegieren</a:t>
            </a: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 smtClean="0"/>
              <a:t>Hilfsmittel:</a:t>
            </a:r>
          </a:p>
          <a:p>
            <a:r>
              <a:rPr lang="de-CH" sz="1800" dirty="0" smtClean="0"/>
              <a:t>Terminkalender / Buch</a:t>
            </a:r>
          </a:p>
          <a:p>
            <a:r>
              <a:rPr lang="de-CH" sz="1800" dirty="0" smtClean="0"/>
              <a:t>Outlook</a:t>
            </a:r>
          </a:p>
          <a:p>
            <a:r>
              <a:rPr lang="de-CH" sz="1800" dirty="0" smtClean="0"/>
              <a:t>Smartphone</a:t>
            </a:r>
          </a:p>
          <a:p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31621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joder.com/images/kommunikation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56" y="3073524"/>
            <a:ext cx="3364497" cy="28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leichschenkliges Dreieck 1">
            <a:hlinkClick r:id="rId3" action="ppaction://hlinksldjump"/>
          </p:cNvPr>
          <p:cNvSpPr/>
          <p:nvPr/>
        </p:nvSpPr>
        <p:spPr>
          <a:xfrm>
            <a:off x="5161157" y="1738104"/>
            <a:ext cx="2238795" cy="223879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 rot="3799604">
            <a:off x="5854369" y="25739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Kommunikation</a:t>
            </a:r>
            <a:endParaRPr lang="de-CH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91892" y="217675"/>
            <a:ext cx="5016212" cy="51125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32"/>
              </a:spcBef>
              <a:buFont typeface="Arial" pitchFamily="34" charset="0"/>
              <a:buNone/>
            </a:pPr>
            <a:r>
              <a:rPr lang="de-CH" sz="1800" i="1" dirty="0" smtClean="0">
                <a:ea typeface="Calibri"/>
                <a:cs typeface="Calibri"/>
              </a:rPr>
              <a:t>«</a:t>
            </a:r>
            <a:r>
              <a:rPr lang="de-CH" sz="1800" i="1" dirty="0" smtClean="0">
                <a:ea typeface="Calibri"/>
                <a:cs typeface="Times New Roman"/>
              </a:rPr>
              <a:t>Interne Kommunikation ist wichtig für die Verständigung in einer Unternehmung</a:t>
            </a:r>
            <a:r>
              <a:rPr lang="de-CH" sz="1800" i="1" dirty="0" smtClean="0">
                <a:ea typeface="Calibri"/>
                <a:cs typeface="Calibri"/>
              </a:rPr>
              <a:t>»</a:t>
            </a:r>
            <a:r>
              <a:rPr lang="de-CH" sz="1800" i="1" dirty="0" smtClean="0">
                <a:ea typeface="Calibri"/>
                <a:cs typeface="Times New Roman"/>
              </a:rPr>
              <a:t> </a:t>
            </a:r>
          </a:p>
          <a:p>
            <a:pPr marL="0" indent="0">
              <a:spcBef>
                <a:spcPts val="432"/>
              </a:spcBef>
              <a:buFont typeface="Arial" pitchFamily="34" charset="0"/>
              <a:buNone/>
            </a:pPr>
            <a:endParaRPr lang="de-CH" sz="800" dirty="0" smtClean="0">
              <a:ea typeface="Calibri"/>
              <a:cs typeface="Times New Roman"/>
            </a:endParaRPr>
          </a:p>
          <a:p>
            <a:pPr marL="0" indent="0">
              <a:spcBef>
                <a:spcPts val="432"/>
              </a:spcBef>
              <a:buFont typeface="Arial" pitchFamily="34" charset="0"/>
              <a:buNone/>
            </a:pPr>
            <a:r>
              <a:rPr lang="de-CH" sz="1800" dirty="0" smtClean="0">
                <a:ea typeface="Calibri"/>
                <a:cs typeface="Times New Roman"/>
              </a:rPr>
              <a:t>Sinn und Zweck: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Optimierung organisatorischer Abläufe (Effizienz)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Informationsverbreitung (Transparenz)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Austausch (Dialog)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Verständigung und Motivation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Vernetzung und Bindung</a:t>
            </a:r>
          </a:p>
          <a:p>
            <a:pPr marL="0" indent="0">
              <a:spcBef>
                <a:spcPts val="432"/>
              </a:spcBef>
              <a:buNone/>
            </a:pPr>
            <a:endParaRPr lang="de-CH" sz="800" dirty="0" smtClean="0">
              <a:ea typeface="Calibri"/>
              <a:cs typeface="Times New Roman"/>
            </a:endParaRPr>
          </a:p>
          <a:p>
            <a:pPr marL="0" indent="0">
              <a:spcBef>
                <a:spcPts val="432"/>
              </a:spcBef>
              <a:buFont typeface="Arial" pitchFamily="34" charset="0"/>
              <a:buNone/>
            </a:pPr>
            <a:r>
              <a:rPr lang="de-CH" sz="1800" dirty="0" smtClean="0">
                <a:ea typeface="Calibri"/>
                <a:cs typeface="Times New Roman"/>
              </a:rPr>
              <a:t>interne Kommunikation: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formelle Kommunikation</a:t>
            </a:r>
          </a:p>
          <a:p>
            <a:pPr>
              <a:spcBef>
                <a:spcPts val="432"/>
              </a:spcBef>
            </a:pPr>
            <a:r>
              <a:rPr lang="de-CH" sz="1800" dirty="0" smtClean="0">
                <a:ea typeface="Calibri"/>
                <a:cs typeface="Times New Roman"/>
              </a:rPr>
              <a:t>informelle Kommunikation</a:t>
            </a:r>
          </a:p>
          <a:p>
            <a:pPr marL="0" indent="0">
              <a:spcBef>
                <a:spcPts val="432"/>
              </a:spcBef>
              <a:buFont typeface="Arial" pitchFamily="34" charset="0"/>
              <a:buNone/>
            </a:pPr>
            <a:endParaRPr lang="de-CH" sz="1800" dirty="0">
              <a:ea typeface="Calibri"/>
              <a:cs typeface="Times New Roman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46174" y="2652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Hilfsmittel: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Pinnwand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Telefon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schriftliche Korrespondenz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0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03" y="697260"/>
            <a:ext cx="2731585" cy="1728627"/>
          </a:xfrm>
          <a:prstGeom prst="rect">
            <a:avLst/>
          </a:prstGeom>
        </p:spPr>
      </p:pic>
      <p:sp>
        <p:nvSpPr>
          <p:cNvPr id="2" name="Gleichschenkliges Dreieck 1">
            <a:hlinkClick r:id="rId3" action="ppaction://hlinksldjump"/>
          </p:cNvPr>
          <p:cNvSpPr/>
          <p:nvPr/>
        </p:nvSpPr>
        <p:spPr>
          <a:xfrm>
            <a:off x="5161157" y="1738104"/>
            <a:ext cx="2238795" cy="223879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 rot="17789488">
            <a:off x="4344243" y="256289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Ordnungsstruktur</a:t>
            </a:r>
            <a:endParaRPr lang="de-CH" dirty="0"/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467544" y="193204"/>
            <a:ext cx="4248472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i="1" dirty="0" smtClean="0"/>
              <a:t>«Ordnung </a:t>
            </a:r>
            <a:r>
              <a:rPr lang="de-CH" sz="1800" i="1" dirty="0"/>
              <a:t>am Arbeitsplatz erleichtert das produktive Arbeiten und den </a:t>
            </a:r>
            <a:r>
              <a:rPr lang="de-CH" sz="1800" i="1" dirty="0" smtClean="0"/>
              <a:t>Überblick»</a:t>
            </a:r>
          </a:p>
          <a:p>
            <a:pPr marL="0" indent="0">
              <a:buNone/>
            </a:pPr>
            <a:endParaRPr lang="de-CH" sz="800" dirty="0"/>
          </a:p>
          <a:p>
            <a:pPr marL="0" indent="0">
              <a:buNone/>
            </a:pPr>
            <a:r>
              <a:rPr lang="de-CH" sz="1800" dirty="0"/>
              <a:t>Der Arbeitsplatz</a:t>
            </a:r>
          </a:p>
          <a:p>
            <a:pPr lvl="0"/>
            <a:r>
              <a:rPr lang="de-CH" sz="1800" dirty="0"/>
              <a:t>regelmässig Aufräumen fix einplanen</a:t>
            </a:r>
          </a:p>
          <a:p>
            <a:pPr lvl="0"/>
            <a:r>
              <a:rPr lang="de-CH" sz="1800" dirty="0"/>
              <a:t>auf dem Schreibtisch nur die wichtigsten Dinge lagern</a:t>
            </a:r>
          </a:p>
          <a:p>
            <a:pPr lvl="0"/>
            <a:r>
              <a:rPr lang="de-CH" sz="1800" dirty="0"/>
              <a:t>was häufig gebraucht </a:t>
            </a:r>
            <a:r>
              <a:rPr lang="de-CH" sz="1800" dirty="0" smtClean="0"/>
              <a:t>wird, nicht </a:t>
            </a:r>
            <a:r>
              <a:rPr lang="de-CH" sz="1800" dirty="0"/>
              <a:t>weiter als Armlänge </a:t>
            </a:r>
            <a:r>
              <a:rPr lang="de-CH" sz="1800" dirty="0" smtClean="0"/>
              <a:t>entfernt aufbewahren</a:t>
            </a:r>
            <a:endParaRPr lang="de-CH" sz="1800" dirty="0"/>
          </a:p>
          <a:p>
            <a:pPr marL="0" lvl="0" indent="0">
              <a:buNone/>
            </a:pPr>
            <a:endParaRPr lang="de-CH" sz="1800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4876833" y="184389"/>
            <a:ext cx="4248472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CH" sz="1800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67544" y="2929508"/>
            <a:ext cx="4248472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 smtClean="0"/>
              <a:t>Computer</a:t>
            </a:r>
            <a:endParaRPr lang="de-CH" sz="1800" dirty="0"/>
          </a:p>
          <a:p>
            <a:pPr lvl="0"/>
            <a:r>
              <a:rPr lang="de-CH" sz="1800" dirty="0" smtClean="0"/>
              <a:t>bei </a:t>
            </a:r>
            <a:r>
              <a:rPr lang="de-CH" sz="1800" dirty="0"/>
              <a:t>eigenem Ordnungssystem</a:t>
            </a:r>
          </a:p>
          <a:p>
            <a:pPr lvl="1"/>
            <a:r>
              <a:rPr lang="de-CH" sz="1800" dirty="0"/>
              <a:t>übersichtliche, logische Ordnerstruktur</a:t>
            </a:r>
          </a:p>
          <a:p>
            <a:pPr lvl="1"/>
            <a:r>
              <a:rPr lang="de-CH" sz="1800" dirty="0"/>
              <a:t>aussagekräftiger </a:t>
            </a:r>
            <a:r>
              <a:rPr lang="de-CH" sz="1800" dirty="0" smtClean="0"/>
              <a:t>Dateiname</a:t>
            </a:r>
            <a:endParaRPr lang="de-CH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883" y="582613"/>
            <a:ext cx="1905000" cy="2000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008" y="2845277"/>
            <a:ext cx="4286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 txBox="1">
            <a:spLocks/>
          </p:cNvSpPr>
          <p:nvPr/>
        </p:nvSpPr>
        <p:spPr>
          <a:xfrm>
            <a:off x="251520" y="193204"/>
            <a:ext cx="4571822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 smtClean="0"/>
              <a:t>Notizen</a:t>
            </a:r>
            <a:endParaRPr lang="de-CH" sz="1800" dirty="0"/>
          </a:p>
          <a:p>
            <a:pPr lvl="0"/>
            <a:r>
              <a:rPr lang="de-CH" sz="1800" dirty="0"/>
              <a:t>Notizen nicht vermischen </a:t>
            </a:r>
            <a:endParaRPr lang="de-CH" sz="1800" dirty="0" smtClean="0"/>
          </a:p>
          <a:p>
            <a:pPr lvl="0"/>
            <a:r>
              <a:rPr lang="de-CH" sz="1800" dirty="0" smtClean="0"/>
              <a:t>immer </a:t>
            </a:r>
            <a:r>
              <a:rPr lang="de-CH" sz="1800" dirty="0"/>
              <a:t>das Datum </a:t>
            </a:r>
            <a:r>
              <a:rPr lang="de-CH" sz="1800" dirty="0" smtClean="0"/>
              <a:t>aufführen</a:t>
            </a:r>
            <a:endParaRPr lang="de-CH" sz="1800" dirty="0"/>
          </a:p>
          <a:p>
            <a:pPr lvl="0"/>
            <a:r>
              <a:rPr lang="de-CH" sz="1800" dirty="0"/>
              <a:t>klares Konzept aufstellen diesbezüglich </a:t>
            </a:r>
            <a:r>
              <a:rPr lang="de-CH" sz="1800" dirty="0" smtClean="0"/>
              <a:t>z.B.</a:t>
            </a:r>
            <a:endParaRPr lang="de-CH" sz="1800" dirty="0"/>
          </a:p>
          <a:p>
            <a:pPr lvl="1"/>
            <a:r>
              <a:rPr lang="de-CH" sz="1800" dirty="0"/>
              <a:t>Firmeninterne Notizen</a:t>
            </a:r>
          </a:p>
          <a:p>
            <a:pPr lvl="1"/>
            <a:r>
              <a:rPr lang="de-CH" sz="1800" dirty="0"/>
              <a:t>Kundennotizen (immer mit </a:t>
            </a:r>
            <a:r>
              <a:rPr lang="de-CH" sz="1800" dirty="0" err="1"/>
              <a:t>Kundennr</a:t>
            </a:r>
            <a:r>
              <a:rPr lang="de-CH" sz="1800" dirty="0"/>
              <a:t>.)</a:t>
            </a:r>
          </a:p>
          <a:p>
            <a:pPr lvl="1"/>
            <a:r>
              <a:rPr lang="de-CH" sz="1800" dirty="0"/>
              <a:t>Andere Notizen</a:t>
            </a:r>
          </a:p>
          <a:p>
            <a:pPr lvl="0"/>
            <a:r>
              <a:rPr lang="de-CH" sz="1800" dirty="0" smtClean="0"/>
              <a:t>gemachte </a:t>
            </a:r>
            <a:r>
              <a:rPr lang="de-CH" sz="1800" dirty="0"/>
              <a:t>Notizen müssen übertragen werden um Überblick zu behalten</a:t>
            </a:r>
          </a:p>
          <a:p>
            <a:pPr lvl="1"/>
            <a:r>
              <a:rPr lang="de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Pinnwand </a:t>
            </a:r>
            <a:endParaRPr lang="de-CH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de-CH" sz="1800" dirty="0" smtClean="0"/>
              <a:t>Excel Tabelle</a:t>
            </a:r>
          </a:p>
          <a:p>
            <a:pPr lvl="1"/>
            <a:r>
              <a:rPr lang="de-CH" sz="1800" dirty="0" smtClean="0"/>
              <a:t>je nachdem übertragen </a:t>
            </a:r>
            <a:r>
              <a:rPr lang="de-CH" sz="1800" dirty="0"/>
              <a:t>in Terminplanung</a:t>
            </a:r>
          </a:p>
          <a:p>
            <a:pPr lvl="1"/>
            <a:r>
              <a:rPr lang="de-CH" sz="1800" dirty="0" smtClean="0"/>
              <a:t>je nachdem einem </a:t>
            </a:r>
            <a:r>
              <a:rPr lang="de-CH" sz="1800" dirty="0"/>
              <a:t>Auftrag </a:t>
            </a:r>
            <a:r>
              <a:rPr lang="de-CH" sz="1800" dirty="0" smtClean="0"/>
              <a:t>zuordnen</a:t>
            </a:r>
            <a:endParaRPr lang="de-CH" sz="1800" dirty="0"/>
          </a:p>
        </p:txBody>
      </p:sp>
      <p:sp>
        <p:nvSpPr>
          <p:cNvPr id="3" name="Textfeld 2">
            <a:hlinkClick r:id="rId2" action="ppaction://hlinksldjump"/>
          </p:cNvPr>
          <p:cNvSpPr txBox="1"/>
          <p:nvPr/>
        </p:nvSpPr>
        <p:spPr>
          <a:xfrm rot="17789488">
            <a:off x="4344243" y="256289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Ordnungsstruktur</a:t>
            </a:r>
            <a:endParaRPr lang="de-CH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4823342" y="481236"/>
            <a:ext cx="4248472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/>
              <a:t>Notizen müssen in jeder Situation gemacht werden können (transportables Hilfsmittel von Vorteil)</a:t>
            </a:r>
          </a:p>
          <a:p>
            <a:pPr marL="0" lvl="0" indent="0">
              <a:buNone/>
            </a:pPr>
            <a:endParaRPr lang="de-CH" sz="1800" dirty="0"/>
          </a:p>
        </p:txBody>
      </p:sp>
      <p:sp>
        <p:nvSpPr>
          <p:cNvPr id="4" name="Rechteck 3">
            <a:hlinkClick r:id="rId3" action="ppaction://hlinksldjump"/>
          </p:cNvPr>
          <p:cNvSpPr/>
          <p:nvPr/>
        </p:nvSpPr>
        <p:spPr>
          <a:xfrm>
            <a:off x="1043608" y="3145532"/>
            <a:ext cx="1008112" cy="2880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03" y="697260"/>
            <a:ext cx="2731585" cy="1728627"/>
          </a:xfrm>
          <a:prstGeom prst="rect">
            <a:avLst/>
          </a:prstGeom>
        </p:spPr>
      </p:pic>
      <p:sp>
        <p:nvSpPr>
          <p:cNvPr id="2" name="Gleichschenkliges Dreieck 1">
            <a:hlinkClick r:id="rId2" action="ppaction://hlinksldjump"/>
          </p:cNvPr>
          <p:cNvSpPr/>
          <p:nvPr/>
        </p:nvSpPr>
        <p:spPr>
          <a:xfrm>
            <a:off x="5161157" y="1738104"/>
            <a:ext cx="2238795" cy="223879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7"/>
          <a:stretch/>
        </p:blipFill>
        <p:spPr>
          <a:xfrm>
            <a:off x="5723442" y="3505571"/>
            <a:ext cx="2448272" cy="15135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83900"/>
            <a:ext cx="1204709" cy="12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204"/>
            <a:ext cx="7008779" cy="52565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21278811">
            <a:off x="6472876" y="2532331"/>
            <a:ext cx="518730" cy="638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 smtClean="0">
                <a:solidFill>
                  <a:schemeClr val="tx1"/>
                </a:solidFill>
              </a:rPr>
              <a:t>Notizen</a:t>
            </a:r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682310" y="2552675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12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Bildschirmpräsentation (16:10)</PresentationFormat>
  <Paragraphs>94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swalser</dc:creator>
  <cp:lastModifiedBy>Cordula Kälin</cp:lastModifiedBy>
  <cp:revision>67</cp:revision>
  <cp:lastPrinted>2012-03-28T09:52:48Z</cp:lastPrinted>
  <dcterms:created xsi:type="dcterms:W3CDTF">2012-03-14T12:21:25Z</dcterms:created>
  <dcterms:modified xsi:type="dcterms:W3CDTF">2012-03-28T12:43:02Z</dcterms:modified>
</cp:coreProperties>
</file>