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5122525" cy="10693400"/>
  <p:notesSz cx="6858000" cy="9144000"/>
  <p:defaultTextStyle>
    <a:defPPr>
      <a:defRPr lang="de-DE"/>
    </a:defPPr>
    <a:lvl1pPr marL="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>
        <p:scale>
          <a:sx n="66" d="100"/>
          <a:sy n="66" d="100"/>
        </p:scale>
        <p:origin x="-774" y="126"/>
      </p:cViewPr>
      <p:guideLst>
        <p:guide orient="horz" pos="3368"/>
        <p:guide pos="47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4190" y="3321886"/>
            <a:ext cx="12854146" cy="22921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68379" y="6059593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8889-B3C1-4FB0-BD28-D7D4E2701A36}" type="datetimeFigureOut">
              <a:rPr lang="de-CH" smtClean="0"/>
              <a:t>08.08.2011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8D45-D63B-4D5D-98DC-C019556F9983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8889-B3C1-4FB0-BD28-D7D4E2701A36}" type="datetimeFigureOut">
              <a:rPr lang="de-CH" smtClean="0"/>
              <a:t>08.08.2011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8D45-D63B-4D5D-98DC-C019556F9983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963831" y="428232"/>
            <a:ext cx="3402568" cy="912404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6126" y="428232"/>
            <a:ext cx="9955662" cy="912404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8889-B3C1-4FB0-BD28-D7D4E2701A36}" type="datetimeFigureOut">
              <a:rPr lang="de-CH" smtClean="0"/>
              <a:t>08.08.2011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8D45-D63B-4D5D-98DC-C019556F9983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8889-B3C1-4FB0-BD28-D7D4E2701A36}" type="datetimeFigureOut">
              <a:rPr lang="de-CH" smtClean="0"/>
              <a:t>08.08.2011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8D45-D63B-4D5D-98DC-C019556F9983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4575" y="6871500"/>
            <a:ext cx="12854146" cy="2123828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94575" y="4532320"/>
            <a:ext cx="12854146" cy="2339180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5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66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7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8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4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8889-B3C1-4FB0-BD28-D7D4E2701A36}" type="datetimeFigureOut">
              <a:rPr lang="de-CH" smtClean="0"/>
              <a:t>08.08.2011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8D45-D63B-4D5D-98DC-C019556F9983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6126" y="2495127"/>
            <a:ext cx="6679115" cy="705715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687284" y="2495127"/>
            <a:ext cx="6679115" cy="705715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8889-B3C1-4FB0-BD28-D7D4E2701A36}" type="datetimeFigureOut">
              <a:rPr lang="de-CH" smtClean="0"/>
              <a:t>08.08.2011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8D45-D63B-4D5D-98DC-C019556F9983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126" y="2393639"/>
            <a:ext cx="6681741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56126" y="3391194"/>
            <a:ext cx="6681741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682034" y="2393639"/>
            <a:ext cx="6684366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7682034" y="3391194"/>
            <a:ext cx="6684366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8889-B3C1-4FB0-BD28-D7D4E2701A36}" type="datetimeFigureOut">
              <a:rPr lang="de-CH" smtClean="0"/>
              <a:t>08.08.2011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8D45-D63B-4D5D-98DC-C019556F9983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8889-B3C1-4FB0-BD28-D7D4E2701A36}" type="datetimeFigureOut">
              <a:rPr lang="de-CH" smtClean="0"/>
              <a:t>08.08.2011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8D45-D63B-4D5D-98DC-C019556F9983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8889-B3C1-4FB0-BD28-D7D4E2701A36}" type="datetimeFigureOut">
              <a:rPr lang="de-CH" smtClean="0"/>
              <a:t>08.08.2011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8D45-D63B-4D5D-98DC-C019556F9983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127" y="425756"/>
            <a:ext cx="4975207" cy="181193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12487" y="425756"/>
            <a:ext cx="8453912" cy="912652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127" y="2237694"/>
            <a:ext cx="4975207" cy="7314583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8889-B3C1-4FB0-BD28-D7D4E2701A36}" type="datetimeFigureOut">
              <a:rPr lang="de-CH" smtClean="0"/>
              <a:t>08.08.2011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8D45-D63B-4D5D-98DC-C019556F9983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4121" y="7485380"/>
            <a:ext cx="9073515" cy="8836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964121" y="955475"/>
            <a:ext cx="9073515" cy="6416040"/>
          </a:xfrm>
        </p:spPr>
        <p:txBody>
          <a:bodyPr/>
          <a:lstStyle>
            <a:lvl1pPr marL="0" indent="0">
              <a:buNone/>
              <a:defRPr sz="5200"/>
            </a:lvl1pPr>
            <a:lvl2pPr marL="737555" indent="0">
              <a:buNone/>
              <a:defRPr sz="4500"/>
            </a:lvl2pPr>
            <a:lvl3pPr marL="1475110" indent="0">
              <a:buNone/>
              <a:defRPr sz="3900"/>
            </a:lvl3pPr>
            <a:lvl4pPr marL="2212665" indent="0">
              <a:buNone/>
              <a:defRPr sz="3200"/>
            </a:lvl4pPr>
            <a:lvl5pPr marL="2950220" indent="0">
              <a:buNone/>
              <a:defRPr sz="3200"/>
            </a:lvl5pPr>
            <a:lvl6pPr marL="3687775" indent="0">
              <a:buNone/>
              <a:defRPr sz="3200"/>
            </a:lvl6pPr>
            <a:lvl7pPr marL="4425330" indent="0">
              <a:buNone/>
              <a:defRPr sz="3200"/>
            </a:lvl7pPr>
            <a:lvl8pPr marL="5162885" indent="0">
              <a:buNone/>
              <a:defRPr sz="3200"/>
            </a:lvl8pPr>
            <a:lvl9pPr marL="5900440" indent="0">
              <a:buNone/>
              <a:defRPr sz="32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964121" y="8369071"/>
            <a:ext cx="9073515" cy="1254989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8889-B3C1-4FB0-BD28-D7D4E2701A36}" type="datetimeFigureOut">
              <a:rPr lang="de-CH" smtClean="0"/>
              <a:t>08.08.2011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8D45-D63B-4D5D-98DC-C019556F9983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126" y="2495127"/>
            <a:ext cx="13610273" cy="7057150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6126" y="9911198"/>
            <a:ext cx="3528589" cy="569325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28889-B3C1-4FB0-BD28-D7D4E2701A36}" type="datetimeFigureOut">
              <a:rPr lang="de-CH" smtClean="0"/>
              <a:t>08.08.2011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66863" y="9911198"/>
            <a:ext cx="4788800" cy="569325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37810" y="9911198"/>
            <a:ext cx="3528589" cy="569325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48D45-D63B-4D5D-98DC-C019556F9983}" type="slidenum">
              <a:rPr lang="de-CH" smtClean="0"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1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66" indent="-553166" algn="l" defTabSz="1475110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27" indent="-460972" algn="l" defTabSz="147511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88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43" indent="-368778" algn="l" defTabSz="147511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98" indent="-368778" algn="l" defTabSz="147511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792510" y="234132"/>
          <a:ext cx="13464721" cy="103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721"/>
                <a:gridCol w="5400000"/>
                <a:gridCol w="5400000"/>
              </a:tblGrid>
              <a:tr h="1476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Fehler</a:t>
                      </a:r>
                      <a:endParaRPr lang="de-CH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Leimdurchschlag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Ablaufen / Nasenbildung</a:t>
                      </a:r>
                    </a:p>
                  </a:txBody>
                  <a:tcPr anchor="ctr"/>
                </a:tc>
              </a:tr>
              <a:tr h="1476000">
                <a:tc>
                  <a:txBody>
                    <a:bodyPr/>
                    <a:lstStyle/>
                    <a:p>
                      <a:r>
                        <a:rPr lang="de-CH" sz="2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Beschreibung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Graue Poren sind störende Effekte, besonders bei dunkel gebeizten Flächen. Aber auch bei dunkleren Naturhölzern können graue Poren sehr deutlich zu</a:t>
                      </a:r>
                    </a:p>
                    <a:p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erkennen sein.</a:t>
                      </a:r>
                      <a:endParaRPr lang="de-CH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Gelegentlich tritt dieser Fehler beim Spritzen von senkrechten Flächen auf. Auch wenn man mit einer Auftragsrolle arbeitet, kann es zu sogenannten</a:t>
                      </a: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"Läufern", "Gardinen" oder "Nasenbildung" kommen. </a:t>
                      </a:r>
                      <a:endParaRPr lang="de-CH" sz="1800" dirty="0"/>
                    </a:p>
                  </a:txBody>
                  <a:tcPr/>
                </a:tc>
              </a:tr>
              <a:tr h="1476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Ursachen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Kommt vor, wenn die Menge und die Viskosität</a:t>
                      </a:r>
                    </a:p>
                    <a:p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 Furnierleimes nicht richtig auf das verwendete Furnier eingestellt ist. Jedes Holzfurnier ist aufgrund seiner Struktur auch entsprechend leimdurchlässig.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Auftragsstärke ist zu dick. Falsche Viskosität. Falsche Verdünnung. Falsche Luftführung in Lüftungsanlagen. Falsche Einstellung des Spritzdrucks oder falsche Einstellung an der Spritzpistole. Zu kurzer Spritzabstand.</a:t>
                      </a:r>
                    </a:p>
                  </a:txBody>
                  <a:tcPr/>
                </a:tc>
              </a:tr>
              <a:tr h="1476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Vorsorge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 Auftragsmenge des Leimes richtig dosieren und in der Viskosität einstellen nach technischem Merkblatt oder eventuell einfärben. Achtung! Starker Leimdurchschlag kann offenporigen Effekt stören.</a:t>
                      </a:r>
                      <a:endParaRPr lang="de-CH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Senkrechte Flächen müssen mit besonderer Sorgfalt beschichtet werden. Erst </a:t>
                      </a:r>
                      <a:r>
                        <a:rPr lang="de-CH" sz="1800" dirty="0" err="1" smtClean="0"/>
                        <a:t>annebeln</a:t>
                      </a:r>
                      <a:r>
                        <a:rPr lang="de-CH" sz="1800" dirty="0" smtClean="0"/>
                        <a:t>, dann </a:t>
                      </a:r>
                      <a:r>
                        <a:rPr lang="de-CH" sz="1800" dirty="0" err="1" smtClean="0"/>
                        <a:t>ablackieren</a:t>
                      </a:r>
                      <a:r>
                        <a:rPr lang="de-CH" sz="1800" dirty="0" smtClean="0"/>
                        <a:t>. Richtige Einstellungen der Viskosität nach den</a:t>
                      </a: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Angaben im Technischen Merkblatt.</a:t>
                      </a:r>
                      <a:endParaRPr lang="de-CH" sz="1800" dirty="0"/>
                    </a:p>
                  </a:txBody>
                  <a:tcPr/>
                </a:tc>
              </a:tr>
              <a:tr h="1476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Beseitigung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Bei lösungsmittelhaltigen Beizen evtl. patinieren.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Nach vollständiger Trocknung können diese Fehler meistens weggeschliffen werden, und ein neuer dünner Auftrag ist erforderlich (natürlich nur mit gleichem</a:t>
                      </a: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Material).</a:t>
                      </a:r>
                      <a:endParaRPr lang="de-CH" sz="1800" dirty="0"/>
                    </a:p>
                  </a:txBody>
                  <a:tcPr/>
                </a:tc>
              </a:tr>
              <a:tr h="2952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Bild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b="11851"/>
          <a:stretch>
            <a:fillRect/>
          </a:stretch>
        </p:blipFill>
        <p:spPr bwMode="auto">
          <a:xfrm>
            <a:off x="3456806" y="7650956"/>
            <a:ext cx="5400600" cy="293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b="11207"/>
          <a:stretch>
            <a:fillRect/>
          </a:stretch>
        </p:blipFill>
        <p:spPr bwMode="auto">
          <a:xfrm>
            <a:off x="8857406" y="7650956"/>
            <a:ext cx="540198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792510" y="234132"/>
          <a:ext cx="13464721" cy="103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721"/>
                <a:gridCol w="5400000"/>
                <a:gridCol w="5400000"/>
              </a:tblGrid>
              <a:tr h="1476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Fehler</a:t>
                      </a:r>
                      <a:endParaRPr lang="de-CH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Orangenhaut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Bläschen</a:t>
                      </a:r>
                      <a:r>
                        <a:rPr lang="de-CH" sz="2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beim Auftragen</a:t>
                      </a:r>
                      <a:endParaRPr lang="de-CH" sz="2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76000">
                <a:tc>
                  <a:txBody>
                    <a:bodyPr/>
                    <a:lstStyle/>
                    <a:p>
                      <a:r>
                        <a:rPr lang="de-CH" sz="2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Beschreibung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Häufig bei </a:t>
                      </a:r>
                      <a:r>
                        <a:rPr lang="de-CH" sz="1800" dirty="0" err="1" smtClean="0"/>
                        <a:t>geschlossenprigen</a:t>
                      </a:r>
                      <a:r>
                        <a:rPr lang="de-CH" sz="1800" dirty="0" smtClean="0"/>
                        <a:t> Oberflächen. Die Bezeichnung ist sehr bildhaft und man spricht auch von "narbiger Oberfläche". Der Lack ist nicht richtig "verlaufen“.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Während des Lackauftrages kann es zu deutlich </a:t>
                      </a:r>
                      <a:r>
                        <a:rPr lang="de-CH" sz="1800" dirty="0" err="1" smtClean="0"/>
                        <a:t>sichbarer</a:t>
                      </a:r>
                      <a:r>
                        <a:rPr lang="de-CH" sz="1800" dirty="0" smtClean="0"/>
                        <a:t>, störender Luftblasenbildung kommen, welche in der noch flüssigen </a:t>
                      </a:r>
                      <a:r>
                        <a:rPr lang="de-CH" sz="1800" dirty="0" err="1" smtClean="0"/>
                        <a:t>Ablüftphase</a:t>
                      </a:r>
                      <a:r>
                        <a:rPr lang="de-CH" sz="1800" dirty="0" smtClean="0"/>
                        <a:t> eigentlich verschwinden sollten. Der Lack schäumt.</a:t>
                      </a:r>
                      <a:endParaRPr lang="de-CH" sz="1800" dirty="0"/>
                    </a:p>
                  </a:txBody>
                  <a:tcPr/>
                </a:tc>
              </a:tr>
              <a:tr h="1476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Ursachen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Lack war zu dick (Viskosität). Zu wenig oder falsches Lösemittel. Abstand der Spritzpistole zum Gegenstand falsch. Lackmaterial war zu kalt. Ungünstige Luftbewegung im Raum oder Trockenkammer während der ersten </a:t>
                      </a:r>
                      <a:r>
                        <a:rPr lang="de-CH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Ablüftphase</a:t>
                      </a: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Falsches </a:t>
                      </a:r>
                      <a:r>
                        <a:rPr lang="de-CH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Verdünnungmittel</a:t>
                      </a: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wurde eingesetzt. Luft kann auch vom </a:t>
                      </a:r>
                      <a:r>
                        <a:rPr lang="de-CH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Untergrung</a:t>
                      </a: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aus dem Furnier o.ä. kommen. Der Spritzdruck ist zu hoch. Abstand Pistole zum Werkstück zu gering. Lack zu dick (Viskosität). Zu grosse Holzfeuchte</a:t>
                      </a:r>
                    </a:p>
                  </a:txBody>
                  <a:tcPr/>
                </a:tc>
              </a:tr>
              <a:tr h="1476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Vorsorge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Beachtung der vorgeschriebenen Viskosität nach Technischem Merkblatt, z. B. Einsatz der richtigen Verdünnung, Beachtung der Luftfeuchte, Luftgeschwindigkeit und Temperatur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Beachtung</a:t>
                      </a:r>
                      <a:r>
                        <a:rPr lang="de-CH" sz="1800" baseline="0" dirty="0" smtClean="0"/>
                        <a:t> aller Punkte der Ursachen</a:t>
                      </a:r>
                      <a:endParaRPr lang="de-CH" sz="1800" dirty="0"/>
                    </a:p>
                  </a:txBody>
                  <a:tcPr/>
                </a:tc>
              </a:tr>
              <a:tr h="1476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Beseitigung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Schadhafte Oberfläche an- oder abschleifen und unter den oben genannten</a:t>
                      </a: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Vorsorgemaßnahmen erneut beschichten.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Bemerkt man beim Spritzen das Schäumen, so kann die noch nasse Fläche mit langer Verdünnung oder </a:t>
                      </a:r>
                      <a:r>
                        <a:rPr lang="de-CH" sz="1800" dirty="0" err="1" smtClean="0"/>
                        <a:t>Verzögerer</a:t>
                      </a:r>
                      <a:r>
                        <a:rPr lang="de-CH" sz="1800" dirty="0" smtClean="0"/>
                        <a:t> VZ überspritzt werden, und die Luftblasen haben die </a:t>
                      </a:r>
                      <a:r>
                        <a:rPr lang="de-CH" sz="1800" dirty="0" err="1" smtClean="0"/>
                        <a:t>Möglichkeit,an</a:t>
                      </a:r>
                      <a:r>
                        <a:rPr lang="de-CH" sz="1800" dirty="0" smtClean="0"/>
                        <a:t> der Oberfläche zu entweichen.</a:t>
                      </a:r>
                      <a:endParaRPr lang="de-CH" sz="1800" dirty="0"/>
                    </a:p>
                  </a:txBody>
                  <a:tcPr/>
                </a:tc>
              </a:tr>
              <a:tr h="2952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Bild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2842"/>
          <a:stretch>
            <a:fillRect/>
          </a:stretch>
        </p:blipFill>
        <p:spPr bwMode="auto">
          <a:xfrm>
            <a:off x="3456806" y="7650956"/>
            <a:ext cx="5400600" cy="28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11420"/>
          <a:stretch>
            <a:fillRect/>
          </a:stretch>
        </p:blipFill>
        <p:spPr bwMode="auto">
          <a:xfrm>
            <a:off x="8900948" y="7630347"/>
            <a:ext cx="5320727" cy="290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792510" y="234132"/>
          <a:ext cx="13464721" cy="103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721"/>
                <a:gridCol w="5400000"/>
                <a:gridCol w="5400000"/>
              </a:tblGrid>
              <a:tr h="1476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Fehler</a:t>
                      </a:r>
                      <a:endParaRPr lang="de-CH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Vergrauung</a:t>
                      </a:r>
                      <a:endParaRPr lang="de-CH" sz="2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Vergilbung</a:t>
                      </a:r>
                      <a:endParaRPr lang="de-CH" sz="2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76000">
                <a:tc>
                  <a:txBody>
                    <a:bodyPr/>
                    <a:lstStyle/>
                    <a:p>
                      <a:r>
                        <a:rPr lang="de-CH" sz="2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Beschreibung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Besonders bei dunkel gebeizten Untergründen erkennt man im Klarlacküberzug mehr oder weniger deutlich </a:t>
                      </a:r>
                      <a:r>
                        <a:rPr lang="de-CH" sz="1800" dirty="0" err="1" smtClean="0"/>
                        <a:t>Vergrauungen</a:t>
                      </a:r>
                      <a:r>
                        <a:rPr lang="de-CH" sz="1800" dirty="0" smtClean="0"/>
                        <a:t>. Diese können auf der ganzen Fläche</a:t>
                      </a: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oder auch stellenweise vorhanden sein.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Sehr helle Hölzer wie Ahorn, Esche, Birke und gebleichte Hölzer neigen zu starker </a:t>
                      </a:r>
                      <a:r>
                        <a:rPr lang="de-CH" sz="1800" dirty="0" err="1" smtClean="0"/>
                        <a:t>Vergilbung</a:t>
                      </a:r>
                      <a:r>
                        <a:rPr lang="de-CH" sz="1800" dirty="0" smtClean="0"/>
                        <a:t> bei Einstrahlung von Sonnenlicht. Die </a:t>
                      </a:r>
                      <a:r>
                        <a:rPr lang="de-CH" sz="1800" dirty="0" err="1" smtClean="0"/>
                        <a:t>Vergilbung</a:t>
                      </a:r>
                      <a:r>
                        <a:rPr lang="de-CH" sz="1800" dirty="0" smtClean="0"/>
                        <a:t> ist deutlich zu erkennen, wenn man einen Teil der lackierten Platte abdeckt.</a:t>
                      </a:r>
                      <a:endParaRPr lang="de-CH" sz="1800" dirty="0"/>
                    </a:p>
                  </a:txBody>
                  <a:tcPr/>
                </a:tc>
              </a:tr>
              <a:tr h="1476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Ursachen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Schnelltrocknende NC-Lacke z.B. können während der Trocknung Verdunstungskälte erzeugen . Verwendung von ungeeignetem Lösungsmittel. Untergrund war noch zu feucht, vielleicht bei Verwendung von</a:t>
                      </a: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Wasserbeizen.  Lack oder Objekt  zu kalt.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Starke UV-Einstrahlung.</a:t>
                      </a: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Natürliche </a:t>
                      </a:r>
                      <a:r>
                        <a:rPr lang="de-CH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Vergilbung</a:t>
                      </a: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der Holzarten.</a:t>
                      </a: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de-CH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Vergilbung</a:t>
                      </a: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durch Holzinhaltsstoffe.</a:t>
                      </a: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Unter Umständen falsche </a:t>
                      </a:r>
                      <a:r>
                        <a:rPr lang="de-CH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Härterzugaben</a:t>
                      </a: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Weniger lichtbeständige Lacke verwendet.</a:t>
                      </a:r>
                    </a:p>
                  </a:txBody>
                  <a:tcPr/>
                </a:tc>
              </a:tr>
              <a:tr h="1476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Vorsorge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Beachtung der relativen Luftfeuchtigkeit und der Holzfeuchte. Darauf achten, </a:t>
                      </a:r>
                      <a:r>
                        <a:rPr lang="de-CH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daß</a:t>
                      </a: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der Untergrund trocken ist. Bei hoher Luftfeuchte VZ oder langsamem Verdünner zugeben.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Verwendung von Lackprodukten, bei denen lichtechte, hochwertige Rohstoffe eingesetzt werden. Durch Zusatz von Lichtschutzkonzentrat wird die </a:t>
                      </a:r>
                      <a:r>
                        <a:rPr lang="de-CH" sz="1800" dirty="0" err="1" smtClean="0"/>
                        <a:t>Vergilbung</a:t>
                      </a:r>
                      <a:r>
                        <a:rPr lang="de-CH" sz="1800" dirty="0" smtClean="0"/>
                        <a:t> des Holzes verzögert.</a:t>
                      </a:r>
                      <a:endParaRPr lang="de-CH" sz="1800" dirty="0"/>
                    </a:p>
                  </a:txBody>
                  <a:tcPr/>
                </a:tc>
              </a:tr>
              <a:tr h="1476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Beseitigung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Überspritzen mit gleichem </a:t>
                      </a:r>
                      <a:r>
                        <a:rPr lang="de-CH" sz="1800" dirty="0" err="1" smtClean="0"/>
                        <a:t>Klarlack</a:t>
                      </a:r>
                      <a:r>
                        <a:rPr lang="de-CH" sz="1800" dirty="0" smtClean="0"/>
                        <a:t>, </a:t>
                      </a:r>
                      <a:r>
                        <a:rPr lang="de-CH" sz="1800" dirty="0" err="1" smtClean="0"/>
                        <a:t>entspechend</a:t>
                      </a:r>
                      <a:r>
                        <a:rPr lang="de-CH" sz="1800" dirty="0" smtClean="0"/>
                        <a:t> verdünnt, </a:t>
                      </a:r>
                      <a:r>
                        <a:rPr lang="de-CH" sz="1800" dirty="0" err="1" smtClean="0"/>
                        <a:t>daß</a:t>
                      </a:r>
                      <a:r>
                        <a:rPr lang="de-CH" sz="1800" dirty="0" smtClean="0"/>
                        <a:t> die Oberfläche wieder </a:t>
                      </a:r>
                      <a:r>
                        <a:rPr lang="de-CH" sz="1800" dirty="0" err="1" smtClean="0"/>
                        <a:t>angelöst</a:t>
                      </a:r>
                      <a:r>
                        <a:rPr lang="de-CH" sz="1800" dirty="0" smtClean="0"/>
                        <a:t> wird und zusätzlich verzögernde Verdünnung Überspritzen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Vergilbte Lackflächen können soweit wie möglich oberflächlich geschliffen und</a:t>
                      </a: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neu lackiert werden.</a:t>
                      </a:r>
                      <a:endParaRPr lang="de-CH" sz="1800" dirty="0"/>
                    </a:p>
                  </a:txBody>
                  <a:tcPr/>
                </a:tc>
              </a:tr>
              <a:tr h="2952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Bild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11392"/>
          <a:stretch>
            <a:fillRect/>
          </a:stretch>
        </p:blipFill>
        <p:spPr bwMode="auto">
          <a:xfrm>
            <a:off x="3471320" y="7616378"/>
            <a:ext cx="5382393" cy="293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1308" b="12892"/>
          <a:stretch>
            <a:fillRect/>
          </a:stretch>
        </p:blipFill>
        <p:spPr bwMode="auto">
          <a:xfrm>
            <a:off x="8886434" y="7636442"/>
            <a:ext cx="5366594" cy="29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792510" y="234132"/>
          <a:ext cx="13464721" cy="103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721"/>
                <a:gridCol w="5400000"/>
                <a:gridCol w="5400000"/>
              </a:tblGrid>
              <a:tr h="1476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Fehler</a:t>
                      </a:r>
                      <a:endParaRPr lang="de-CH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Rissbildung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Kraterbildung / Fischaugen</a:t>
                      </a:r>
                    </a:p>
                  </a:txBody>
                  <a:tcPr anchor="ctr"/>
                </a:tc>
              </a:tr>
              <a:tr h="1476000">
                <a:tc>
                  <a:txBody>
                    <a:bodyPr/>
                    <a:lstStyle/>
                    <a:p>
                      <a:r>
                        <a:rPr lang="de-CH" sz="2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Beschreibung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Auf </a:t>
                      </a:r>
                      <a:r>
                        <a:rPr lang="de-CH" sz="1800" dirty="0" err="1" smtClean="0"/>
                        <a:t>geschlossenporigen</a:t>
                      </a:r>
                      <a:r>
                        <a:rPr lang="de-CH" sz="1800" dirty="0" smtClean="0"/>
                        <a:t> und offenporigen Flächen kann der </a:t>
                      </a:r>
                      <a:r>
                        <a:rPr lang="de-CH" sz="1800" dirty="0" err="1" smtClean="0"/>
                        <a:t>Lackfilm</a:t>
                      </a:r>
                      <a:r>
                        <a:rPr lang="de-CH" sz="1800" dirty="0" smtClean="0"/>
                        <a:t> mehr oder weniger deutliche Risse zeigen. Risse in unterschiedlicher Größe. Im Extremfall ist der Untergrund zu erkennen.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Vereinzelt oder großflächig auftretende, meist runde, nadelspitz bis nadelkopfgroße Markierung im </a:t>
                      </a:r>
                      <a:r>
                        <a:rPr lang="de-CH" sz="1800" dirty="0" err="1" smtClean="0"/>
                        <a:t>Decklack</a:t>
                      </a:r>
                      <a:r>
                        <a:rPr lang="de-CH" sz="1800" dirty="0" smtClean="0"/>
                        <a:t> oder der Grundierung. Abstoßen des Lackmaterials. Auch Fischaugen genannt.</a:t>
                      </a:r>
                      <a:endParaRPr lang="de-CH" sz="1800" dirty="0"/>
                    </a:p>
                  </a:txBody>
                  <a:tcPr/>
                </a:tc>
              </a:tr>
              <a:tr h="1476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Ursachen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Versprödung</a:t>
                      </a: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ist besonders bei 2-K-SH-Lacksystemen zu </a:t>
                      </a:r>
                      <a:r>
                        <a:rPr lang="de-CH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beobachten,wenn</a:t>
                      </a: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empfohlene Auftragsmenge überschritten wurde. Mechanische Beanspruchung (Bohren, Fräsen, Sägen). Falsche </a:t>
                      </a:r>
                      <a:r>
                        <a:rPr lang="de-CH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Härterdosierung</a:t>
                      </a: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Verunreinigung oder Rückstand durch Fette, Wachs, Silikon, Handcremes, Öl, etc. auf dem Untergrund. Spritzluftzufuhr ist öl- oder </a:t>
                      </a:r>
                      <a:r>
                        <a:rPr lang="de-CH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kondenswasserhaltig</a:t>
                      </a: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Handcremes der Mitarbeiter.</a:t>
                      </a:r>
                    </a:p>
                  </a:txBody>
                  <a:tcPr/>
                </a:tc>
              </a:tr>
              <a:tr h="1476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Vorsorge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Beachtung der vorgeschriebenen </a:t>
                      </a:r>
                      <a:r>
                        <a:rPr lang="de-CH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Härtermengen</a:t>
                      </a: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Auftragsmengen, </a:t>
                      </a:r>
                      <a:r>
                        <a:rPr lang="de-CH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Viskositäten</a:t>
                      </a: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und Trocknungsbedingungen.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Beachtung der genannten Kriterien. Schaffung silikonfreier Zone. Besonders beim Renovieren von lackierten Objekten Probelackierung vornehmen, evtl.</a:t>
                      </a: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Anti-Silikon zugeben.</a:t>
                      </a:r>
                      <a:endParaRPr lang="de-CH" sz="1800" dirty="0"/>
                    </a:p>
                  </a:txBody>
                  <a:tcPr/>
                </a:tc>
              </a:tr>
              <a:tr h="1476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Beseitigung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An- bzw. abschleifen, neu lackieren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Anschleifen, neu lackieren unter Zusatz von Anti-Silikon.</a:t>
                      </a:r>
                      <a:endParaRPr lang="de-CH" sz="1800" dirty="0"/>
                    </a:p>
                  </a:txBody>
                  <a:tcPr/>
                </a:tc>
              </a:tr>
              <a:tr h="2952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Bild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11545"/>
          <a:stretch>
            <a:fillRect/>
          </a:stretch>
        </p:blipFill>
        <p:spPr bwMode="auto">
          <a:xfrm>
            <a:off x="3471320" y="7636442"/>
            <a:ext cx="5381539" cy="292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r="30364" b="38196"/>
          <a:stretch>
            <a:fillRect/>
          </a:stretch>
        </p:blipFill>
        <p:spPr bwMode="auto">
          <a:xfrm>
            <a:off x="8855003" y="7621927"/>
            <a:ext cx="5404392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792510" y="234132"/>
          <a:ext cx="13464721" cy="103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721"/>
                <a:gridCol w="5400000"/>
                <a:gridCol w="5400000"/>
              </a:tblGrid>
              <a:tr h="1476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Fehler</a:t>
                      </a:r>
                      <a:endParaRPr lang="de-CH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Hochziehen / schlechte Haftung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Bläschen beim Trocknen</a:t>
                      </a:r>
                    </a:p>
                  </a:txBody>
                  <a:tcPr anchor="ctr"/>
                </a:tc>
              </a:tr>
              <a:tr h="1476000">
                <a:tc>
                  <a:txBody>
                    <a:bodyPr/>
                    <a:lstStyle/>
                    <a:p>
                      <a:r>
                        <a:rPr lang="de-CH" sz="2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Beschreibung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Mit "Hochziehen" bezeichnet man einen Fehler, der sich in runzeliger, </a:t>
                      </a:r>
                      <a:r>
                        <a:rPr lang="de-CH" sz="1800" dirty="0" err="1" smtClean="0"/>
                        <a:t>kräuseliger</a:t>
                      </a:r>
                      <a:r>
                        <a:rPr lang="de-CH" sz="1800" dirty="0" smtClean="0"/>
                        <a:t> Oberfläche mit weißlichen</a:t>
                      </a: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Störungen zwischen den Lackschichten oder zum Untergrund bemerkbar macht. Abblättern oder Abplatzen der Lackfilme kann die Folge sein.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Dieser Fehler auch nachträglich beim Trocknen</a:t>
                      </a: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entstehen und sehr störend den Endeffekt beeinflussen. Mehr oder weniger große, eingeschlossene Luftblasen sind zum Beispiel bei Klarlacken auch als</a:t>
                      </a: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weiße Punkte zu erkennen. </a:t>
                      </a:r>
                      <a:endParaRPr lang="de-CH" sz="1800" dirty="0"/>
                    </a:p>
                  </a:txBody>
                  <a:tcPr/>
                </a:tc>
              </a:tr>
              <a:tr h="1476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Ursachen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Unverträglichkeit der Grundierung/</a:t>
                      </a:r>
                      <a:r>
                        <a:rPr lang="de-CH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Decklack</a:t>
                      </a: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Nicht ausreichende </a:t>
                      </a:r>
                      <a:r>
                        <a:rPr lang="de-CH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Durchtrocknung</a:t>
                      </a: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 Untergrundes. Nicht</a:t>
                      </a: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ausreichender Zwischenschliff. Holzinhaltsstoffe.  Schleifstaub vom Holzschliff oder z.B. PUR-Grund. Zu hohe Holzfeuchte etc.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Bei der Trocknung kann zu schnelles oder auch zu langsames </a:t>
                      </a:r>
                      <a:r>
                        <a:rPr lang="de-CH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Ablüften</a:t>
                      </a: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zur Blasenbildung führen, wenn z.B. die Holzfeuchte nachträglich wirkt. Zu hohe Temperaturen. Ungeeignete Lösungsmittel-</a:t>
                      </a:r>
                      <a:r>
                        <a:rPr lang="de-CH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kombinationen</a:t>
                      </a: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1476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Vorsorge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Beachten der Trockenzeiten nach dem Beizen und Grundieren guter Zwischenschliff, Schleifstaub entfernen. Schleifstaub sollte auf jeden Fall vor der</a:t>
                      </a: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weiteren Beschichtung gut entfernt werden, entweder mit Luft, besser durch Bürsten.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Kontrolle von Holzfeuchte, Luftgeschwindigkeiten, Temperatur von Lack, Objekt und Umluft, Viskosität und relativer Luftfeuchtigkeit.</a:t>
                      </a:r>
                      <a:endParaRPr lang="de-CH" sz="1800" dirty="0"/>
                    </a:p>
                  </a:txBody>
                  <a:tcPr/>
                </a:tc>
              </a:tr>
              <a:tr h="1476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Beseitigung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Zur Definition kann durch Gitterschnittprüfung festgestellt werden, zwischen welchen Schichten die</a:t>
                      </a:r>
                    </a:p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Verbundlosigkeit vorliegt. An- bzw. Abschleifen und neu lackieren.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475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Zusatz von </a:t>
                      </a:r>
                      <a:r>
                        <a:rPr lang="de-CH" sz="1800" dirty="0" err="1" smtClean="0"/>
                        <a:t>Entblasungsmitteln</a:t>
                      </a:r>
                      <a:r>
                        <a:rPr lang="de-CH" sz="1800" dirty="0" smtClean="0"/>
                        <a:t> und </a:t>
                      </a:r>
                      <a:r>
                        <a:rPr lang="de-CH" sz="1800" dirty="0" err="1" smtClean="0"/>
                        <a:t>Entschäumern</a:t>
                      </a:r>
                      <a:r>
                        <a:rPr lang="de-CH" sz="1800" dirty="0" smtClean="0"/>
                        <a:t> ist möglich, wenn der Fehler rechtzeitig erkannt wurde.. Ansonsten die Fläche nach dem Trocknen anschleifen und mit gleichem Material überlackieren.</a:t>
                      </a:r>
                      <a:endParaRPr lang="de-CH" sz="1800" dirty="0"/>
                    </a:p>
                  </a:txBody>
                  <a:tcPr/>
                </a:tc>
              </a:tr>
              <a:tr h="295200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Bild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32032" b="39788"/>
          <a:stretch>
            <a:fillRect/>
          </a:stretch>
        </p:blipFill>
        <p:spPr bwMode="auto">
          <a:xfrm>
            <a:off x="3471320" y="7621928"/>
            <a:ext cx="5400600" cy="294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7868" b="27965"/>
          <a:stretch>
            <a:fillRect/>
          </a:stretch>
        </p:blipFill>
        <p:spPr bwMode="auto">
          <a:xfrm>
            <a:off x="8857406" y="7636442"/>
            <a:ext cx="5400600" cy="29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1062</Words>
  <Application>Microsoft Office PowerPoint</Application>
  <PresentationFormat>Benutzerdefiniert</PresentationFormat>
  <Paragraphs>100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Larissa-Design</vt:lpstr>
      <vt:lpstr>Folie 1</vt:lpstr>
      <vt:lpstr>Folie 2</vt:lpstr>
      <vt:lpstr>Folie 3</vt:lpstr>
      <vt:lpstr>Folie 4</vt:lpstr>
      <vt:lpstr>Folie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Ronny</dc:creator>
  <cp:lastModifiedBy>Ronny</cp:lastModifiedBy>
  <cp:revision>18</cp:revision>
  <dcterms:created xsi:type="dcterms:W3CDTF">2011-08-08T19:34:58Z</dcterms:created>
  <dcterms:modified xsi:type="dcterms:W3CDTF">2011-08-09T07:04:26Z</dcterms:modified>
</cp:coreProperties>
</file>