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5" r:id="rId2"/>
    <p:sldId id="266" r:id="rId3"/>
    <p:sldId id="267" r:id="rId4"/>
    <p:sldId id="268" r:id="rId5"/>
    <p:sldId id="269" r:id="rId6"/>
  </p:sldIdLst>
  <p:sldSz cx="6858000" cy="9144000" type="screen4x3"/>
  <p:notesSz cx="7099300" cy="10234613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00"/>
    <a:srgbClr val="CCECFF"/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05" autoAdjust="0"/>
    <p:restoredTop sz="97373" autoAdjust="0"/>
  </p:normalViewPr>
  <p:slideViewPr>
    <p:cSldViewPr>
      <p:cViewPr>
        <p:scale>
          <a:sx n="125" d="100"/>
          <a:sy n="125" d="100"/>
        </p:scale>
        <p:origin x="-642" y="1944"/>
      </p:cViewPr>
      <p:guideLst>
        <p:guide orient="horz" pos="2880"/>
        <p:guide pos="216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33A1084-1AF6-4138-B45F-444CE4741803}" type="datetimeFigureOut">
              <a:rPr lang="de-DE" smtClean="0"/>
              <a:pPr/>
              <a:t>19.04.2011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68350"/>
            <a:ext cx="28765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CBB2411-6167-4422-88D1-057B45AB3678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B2411-6167-4422-88D1-057B45AB3678}" type="slidenum">
              <a:rPr lang="de-CH" smtClean="0"/>
              <a:pPr/>
              <a:t>1</a:t>
            </a:fld>
            <a:endParaRPr lang="de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B2411-6167-4422-88D1-057B45AB3678}" type="slidenum">
              <a:rPr lang="de-CH" smtClean="0"/>
              <a:pPr/>
              <a:t>2</a:t>
            </a:fld>
            <a:endParaRPr lang="de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B2411-6167-4422-88D1-057B45AB3678}" type="slidenum">
              <a:rPr lang="de-CH" smtClean="0"/>
              <a:pPr/>
              <a:t>3</a:t>
            </a:fld>
            <a:endParaRPr lang="de-C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B2411-6167-4422-88D1-057B45AB3678}" type="slidenum">
              <a:rPr lang="de-CH" smtClean="0"/>
              <a:pPr/>
              <a:t>4</a:t>
            </a:fld>
            <a:endParaRPr lang="de-C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B2411-6167-4422-88D1-057B45AB3678}" type="slidenum">
              <a:rPr lang="de-CH" smtClean="0"/>
              <a:pPr/>
              <a:t>5</a:t>
            </a:fld>
            <a:endParaRPr lang="de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1E4AA-B376-44A1-9FED-85D54050F66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00BB8-4A32-41A6-96B1-314D0B7D033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886325" y="812800"/>
            <a:ext cx="1457325" cy="7315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14350" y="812800"/>
            <a:ext cx="4219575" cy="7315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F3972-00AC-49DF-B56F-4778B6511FA9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4350" y="812800"/>
            <a:ext cx="5829300" cy="1524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514350" y="2641600"/>
            <a:ext cx="5829300" cy="5486400"/>
          </a:xfrm>
        </p:spPr>
        <p:txBody>
          <a:bodyPr/>
          <a:lstStyle/>
          <a:p>
            <a:pPr lvl="0"/>
            <a:endParaRPr lang="de-CH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1A8A7-0CD4-43C9-A2B5-C58D5FDF8A2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34738-E882-46FF-A264-30F8C8FC291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28100-F0E7-4EF6-BB8E-E39FD74983A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1435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0520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A757E-B4FF-4FB2-8CA5-08D4FE231B9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04B49-A057-47FE-97B3-B92E787F97A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7DC25-32F2-4855-8E68-BCFA604C9C0C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ADF1C-F934-4B61-9831-8ADE4D24F72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E9C0B-4BCD-41C7-B9DA-4932F92BD01B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7E67D-DEB8-4E46-9DA3-C635F79A70C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12800"/>
            <a:ext cx="5829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641600"/>
            <a:ext cx="58293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Klicken Sie, um die Formate des Vorlagentextes zu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8331200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31200"/>
            <a:ext cx="2171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31200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30BF0A1-2BD4-4AE8-8E02-1560ACABAC7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Group 2"/>
          <p:cNvGraphicFramePr>
            <a:graphicFrameLocks noGrp="1"/>
          </p:cNvGraphicFramePr>
          <p:nvPr/>
        </p:nvGraphicFramePr>
        <p:xfrm>
          <a:off x="514350" y="533400"/>
          <a:ext cx="5829300" cy="8229600"/>
        </p:xfrm>
        <a:graphic>
          <a:graphicData uri="http://schemas.openxmlformats.org/drawingml/2006/table">
            <a:tbl>
              <a:tblPr/>
              <a:tblGrid>
                <a:gridCol w="2914650"/>
                <a:gridCol w="2914650"/>
              </a:tblGrid>
              <a:tr h="205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Beschreiben Sie den Begriff „Furnier“ .</a:t>
                      </a:r>
                      <a:endParaRPr kumimoji="0" lang="de-CH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de-CH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 Furniere sind dünne Holzblätter (0,5 bis 8 mm stark), die entweder gesägt, </a:t>
                      </a:r>
                      <a:r>
                        <a:rPr kumimoji="0" lang="de-CH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gemessert</a:t>
                      </a:r>
                      <a:r>
                        <a:rPr kumimoji="0" lang="de-CH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oder geschält werden.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Aus welchen Gründen  gibt es Furniere?</a:t>
                      </a:r>
                      <a:endParaRPr kumimoji="0" lang="de-CH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de-CH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 Aus ökonomischen Gründen muss aus</a:t>
                      </a:r>
                    </a:p>
                    <a:p>
                      <a:pPr algn="l"/>
                      <a:r>
                        <a:rPr kumimoji="0" lang="de-CH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dem Holz möglichst viel herausgeholt werden.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de-CH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Aus einem wertvollen Baumstamm können eine grosse Anzahl Furniere hergestellt werden.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kumimoji="0" lang="de-CH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Veredeln oder Absperren von Werkzeilen.</a:t>
                      </a:r>
                      <a:endParaRPr kumimoji="0" lang="de-CH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algn="l"/>
                      <a:r>
                        <a:rPr kumimoji="0" lang="de-CH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Warum verwendet der Schreiner Furniere?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Preislich billiger als Massivholz.</a:t>
                      </a:r>
                    </a:p>
                    <a:p>
                      <a:pPr algn="l"/>
                      <a:r>
                        <a:rPr lang="de-CH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Man kann kreativ arbeiten (Veredelung).</a:t>
                      </a:r>
                    </a:p>
                    <a:p>
                      <a:pPr algn="l"/>
                      <a:r>
                        <a:rPr lang="de-CH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Gleichmässiges Muster.</a:t>
                      </a:r>
                    </a:p>
                    <a:p>
                      <a:pPr algn="l"/>
                      <a:r>
                        <a:rPr lang="de-CH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Gleichmässiger Holzaufbau (Furnierbild).</a:t>
                      </a:r>
                      <a:endParaRPr kumimoji="0" lang="de-CH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Welche Furnierart wird hier  hergestellt?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Erklären Sie die beiden Bilder bezogen auf das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Herstellverfahren?</a:t>
                      </a:r>
                      <a:endParaRPr kumimoji="0" lang="de-CH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Sägefurnier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de-C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Blockbandsäge und Kreissäge.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Wie Klotzbretter eingesägt.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Dünne Sägeblätter  </a:t>
                      </a:r>
                      <a:r>
                        <a:rPr kumimoji="0" lang="de-C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 min. Schnittverlust.</a:t>
                      </a:r>
                      <a:endParaRPr kumimoji="0" lang="de-CH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988" b="26056"/>
          <a:stretch>
            <a:fillRect/>
          </a:stretch>
        </p:blipFill>
        <p:spPr bwMode="auto">
          <a:xfrm>
            <a:off x="548681" y="7524328"/>
            <a:ext cx="288031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Group 2"/>
          <p:cNvGraphicFramePr>
            <a:graphicFrameLocks noGrp="1"/>
          </p:cNvGraphicFramePr>
          <p:nvPr/>
        </p:nvGraphicFramePr>
        <p:xfrm>
          <a:off x="514350" y="533400"/>
          <a:ext cx="5829300" cy="8229600"/>
        </p:xfrm>
        <a:graphic>
          <a:graphicData uri="http://schemas.openxmlformats.org/drawingml/2006/table">
            <a:tbl>
              <a:tblPr/>
              <a:tblGrid>
                <a:gridCol w="2914650"/>
                <a:gridCol w="2914650"/>
              </a:tblGrid>
              <a:tr h="205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Nennen Sie 4 Vorteile von Sägefurnier.</a:t>
                      </a:r>
                      <a:endParaRPr kumimoji="0" lang="de-CH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de-CH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Nennen Sie 4 Nachteile von Sägefurnier.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de-CH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Welche Furnierart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wird hier  hergestellt?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Erklären Sie das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Herstellverfahren?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Wo werden diese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Furniere eingesetzt?</a:t>
                      </a:r>
                      <a:endParaRPr kumimoji="0" lang="de-CH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Tx/>
                        <a:buChar char="-"/>
                      </a:pPr>
                      <a:r>
                        <a:rPr kumimoji="0" lang="de-C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Messerfurniere</a:t>
                      </a:r>
                    </a:p>
                    <a:p>
                      <a:pPr algn="l">
                        <a:buFontTx/>
                        <a:buChar char="-"/>
                      </a:pPr>
                      <a:endParaRPr kumimoji="0" lang="de-CH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r>
                        <a:rPr lang="de-CH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Die Furniere werden handhobelähnlich mit</a:t>
                      </a:r>
                    </a:p>
                    <a:p>
                      <a:r>
                        <a:rPr lang="de-CH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einem Messer quer zur Faserrichtung des Stammes abgetrennt.</a:t>
                      </a:r>
                      <a:endParaRPr kumimoji="0" lang="de-CH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de-CH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Der Stamm wird senkrecht am feststehenden Messer vorbeigeführt.</a:t>
                      </a:r>
                    </a:p>
                    <a:p>
                      <a:endParaRPr kumimoji="0" lang="de-CH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de-CH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de-CH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Blind-/Absperrfurnier, Furniersperrholz.</a:t>
                      </a:r>
                      <a:endParaRPr kumimoji="0" lang="de-CH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Wir unterscheiden 3 Messerverfahren.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Beschreiben Sie das Furnierbild (Struktur) der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Verfahren.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80" y="7380312"/>
            <a:ext cx="2844000" cy="120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8840" y="4788024"/>
            <a:ext cx="1402787" cy="180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33190" r="42671" b="12539"/>
          <a:stretch>
            <a:fillRect/>
          </a:stretch>
        </p:blipFill>
        <p:spPr bwMode="auto">
          <a:xfrm>
            <a:off x="4509120" y="6732240"/>
            <a:ext cx="57606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 l="69398" r="15515" b="12539"/>
          <a:stretch>
            <a:fillRect/>
          </a:stretch>
        </p:blipFill>
        <p:spPr bwMode="auto">
          <a:xfrm>
            <a:off x="5661248" y="6732240"/>
            <a:ext cx="36004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 r="82247" b="12539"/>
          <a:stretch>
            <a:fillRect/>
          </a:stretch>
        </p:blipFill>
        <p:spPr bwMode="auto">
          <a:xfrm>
            <a:off x="3645024" y="6732240"/>
            <a:ext cx="42366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3501008" y="7596336"/>
          <a:ext cx="2808312" cy="1051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6104"/>
                <a:gridCol w="936104"/>
                <a:gridCol w="936104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Echt:</a:t>
                      </a:r>
                      <a:endParaRPr lang="de-CH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Flach:</a:t>
                      </a:r>
                      <a:endParaRPr lang="de-CH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err="1" smtClean="0"/>
                        <a:t>Faux</a:t>
                      </a:r>
                      <a:r>
                        <a:rPr lang="de-CH" sz="1100" dirty="0" smtClean="0"/>
                        <a:t>:</a:t>
                      </a:r>
                      <a:endParaRPr lang="de-CH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CH" sz="1000" dirty="0" err="1" smtClean="0"/>
                        <a:t>streifig</a:t>
                      </a:r>
                      <a:endParaRPr lang="de-CH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 dirty="0" smtClean="0"/>
                        <a:t>gefladert</a:t>
                      </a:r>
                      <a:endParaRPr lang="de-CH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 dirty="0" smtClean="0"/>
                        <a:t>Halbblumig</a:t>
                      </a:r>
                      <a:endParaRPr lang="de-CH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CH" sz="1000" dirty="0" smtClean="0"/>
                        <a:t>Schlicht</a:t>
                      </a:r>
                      <a:endParaRPr lang="de-CH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000" dirty="0" smtClean="0"/>
                        <a:t>verschieden</a:t>
                      </a:r>
                      <a:r>
                        <a:rPr lang="de-CH" sz="1000" baseline="0" dirty="0" smtClean="0"/>
                        <a:t> wie Klotzbretter</a:t>
                      </a:r>
                      <a:endParaRPr lang="de-CH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65320" y="1259631"/>
            <a:ext cx="2844000" cy="68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65320" y="3059832"/>
            <a:ext cx="2844000" cy="96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Group 2"/>
          <p:cNvGraphicFramePr>
            <a:graphicFrameLocks noGrp="1"/>
          </p:cNvGraphicFramePr>
          <p:nvPr/>
        </p:nvGraphicFramePr>
        <p:xfrm>
          <a:off x="514350" y="533400"/>
          <a:ext cx="5829300" cy="8229600"/>
        </p:xfrm>
        <a:graphic>
          <a:graphicData uri="http://schemas.openxmlformats.org/drawingml/2006/table">
            <a:tbl>
              <a:tblPr/>
              <a:tblGrid>
                <a:gridCol w="2914650"/>
                <a:gridCol w="2914650"/>
              </a:tblGrid>
              <a:tr h="205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Erläutern Sie das Herstellverfahren von Messerfurnieren in den einzelnen Arbeitsschritten.</a:t>
                      </a:r>
                      <a:endParaRPr kumimoji="0" lang="de-CH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Stamm </a:t>
                      </a:r>
                      <a:r>
                        <a:rPr lang="de-CH" sz="11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ablängen</a:t>
                      </a:r>
                      <a:r>
                        <a:rPr lang="de-CH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reinigen, entrinden und auf Fremdkörper untersuchen.</a:t>
                      </a:r>
                    </a:p>
                    <a:p>
                      <a:r>
                        <a:rPr lang="de-CH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Stamm in die gewünschten Quartierarten unterteilen, zu </a:t>
                      </a:r>
                      <a:r>
                        <a:rPr lang="de-CH" sz="11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Flitches</a:t>
                      </a:r>
                      <a:r>
                        <a:rPr lang="de-CH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sägen.</a:t>
                      </a:r>
                    </a:p>
                    <a:p>
                      <a:r>
                        <a:rPr lang="de-CH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Stämme in der Grube durch Dämpfen oder</a:t>
                      </a:r>
                    </a:p>
                    <a:p>
                      <a:r>
                        <a:rPr lang="de-CH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Wässern mit warmem Wasser erwärmen und erweichen.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de-CH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Messern.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de-CH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Im Durchlauftrockner trocknen.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de-CH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Bündeln, Konfektionieren, Ausmessen, Etikettieren.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Nennen Sie 5 Vorteile von Messerfurnier.</a:t>
                      </a:r>
                      <a:endParaRPr kumimoji="0" lang="de-CH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0" lang="de-CH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Nennen Sie 5 Nachteile von Messerfurnier.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0" lang="de-CH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 Welche Furnierart wird hier  hergestellt?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 Erklären Sie das Herstellverfahren?</a:t>
                      </a:r>
                      <a:endParaRPr kumimoji="0" lang="de-CH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de-C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Schälfurnier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de-CH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r>
                        <a:rPr kumimoji="0" lang="de-CH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de-CH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Die Furnierherstellung gleicht dem  Abrollen einer Stoffbahn von einer Rolle.</a:t>
                      </a:r>
                    </a:p>
                    <a:p>
                      <a:r>
                        <a:rPr lang="de-CH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eingespannter Stamm wird gegen das feststehende Messer gedreht; dabei wird eine endlose Furnierbahn in der erwünschten Dicke abgetrennt.</a:t>
                      </a:r>
                      <a:endParaRPr kumimoji="0" lang="de-CH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5320" y="3059832"/>
            <a:ext cx="2844000" cy="858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5320" y="4932040"/>
            <a:ext cx="2844000" cy="124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8720" y="7452319"/>
            <a:ext cx="2088232" cy="125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Group 2"/>
          <p:cNvGraphicFramePr>
            <a:graphicFrameLocks noGrp="1"/>
          </p:cNvGraphicFramePr>
          <p:nvPr/>
        </p:nvGraphicFramePr>
        <p:xfrm>
          <a:off x="514350" y="533400"/>
          <a:ext cx="5829300" cy="8229600"/>
        </p:xfrm>
        <a:graphic>
          <a:graphicData uri="http://schemas.openxmlformats.org/drawingml/2006/table">
            <a:tbl>
              <a:tblPr/>
              <a:tblGrid>
                <a:gridCol w="2914650"/>
                <a:gridCol w="2914650"/>
              </a:tblGrid>
              <a:tr h="205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Nennen Sie die Namen der 3 Verfahren des Schälens.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de-CH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  Rundschälen, Exzentrisch Schälen und </a:t>
                      </a:r>
                      <a:r>
                        <a:rPr kumimoji="0" lang="de-CH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Staylogschälen</a:t>
                      </a:r>
                      <a:endParaRPr kumimoji="0" lang="de-CH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Erläutern Sie dieses Schälverfahren.</a:t>
                      </a:r>
                      <a:endParaRPr kumimoji="0" lang="de-CH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Tx/>
                        <a:buChar char="-"/>
                      </a:pPr>
                      <a:r>
                        <a:rPr kumimoji="0" lang="de-CH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Rundschälverfahren</a:t>
                      </a:r>
                    </a:p>
                    <a:p>
                      <a:pPr algn="l">
                        <a:buFontTx/>
                        <a:buNone/>
                      </a:pPr>
                      <a:endParaRPr kumimoji="0" lang="de-CH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de-CH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Maschinendrehachse in  </a:t>
                      </a:r>
                      <a:r>
                        <a:rPr lang="de-CH" sz="12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Stammitte</a:t>
                      </a:r>
                      <a:r>
                        <a:rPr lang="de-CH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de-CH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Trennschnitt verläuft mehrheitlich parallel zu den  Jahrringen (Jahrringe abgewickelt).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0" lang="de-CH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Furnierbild: sehr stark gefladert.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0" lang="de-CH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Verwendung: Sperrholzfabrik.</a:t>
                      </a:r>
                      <a:endParaRPr kumimoji="0" lang="de-CH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Erläutern Sie dieses Schälverfahren.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Tx/>
                        <a:buChar char="-"/>
                      </a:pPr>
                      <a:r>
                        <a:rPr kumimoji="0" lang="de-C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Exzenter-Schälverfahren</a:t>
                      </a:r>
                    </a:p>
                    <a:p>
                      <a:pPr algn="l">
                        <a:buFontTx/>
                        <a:buChar char="-"/>
                      </a:pPr>
                      <a:endParaRPr kumimoji="0" lang="de-CH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r>
                        <a:rPr kumimoji="0" lang="de-C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</a:t>
                      </a:r>
                      <a:r>
                        <a:rPr lang="de-CH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Maschinenachse ausserhalb</a:t>
                      </a:r>
                    </a:p>
                    <a:p>
                      <a:r>
                        <a:rPr lang="de-CH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 Zentrums von runden, halbrunden oder gevierteilten Blöcken.</a:t>
                      </a:r>
                    </a:p>
                    <a:p>
                      <a:r>
                        <a:rPr lang="de-CH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Es entsteht kein endloses Furnierband, sondern einzelne Furnierblätter.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0" lang="de-CH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Furnierbild: stark gefladert.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0" lang="de-CH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Verwendung: Dekorationsfurniere.</a:t>
                      </a:r>
                      <a:endParaRPr kumimoji="0" lang="de-CH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Erläutern Sie dieses Schälverfahren.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de-CH" sz="12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Staylog</a:t>
                      </a:r>
                      <a:r>
                        <a:rPr lang="de-CH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-Schälverfahren</a:t>
                      </a:r>
                    </a:p>
                    <a:p>
                      <a:endParaRPr lang="de-CH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CH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Steigerung des exzentrischen</a:t>
                      </a:r>
                    </a:p>
                    <a:p>
                      <a:r>
                        <a:rPr lang="de-CH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Schälens durch weitere Verlegung</a:t>
                      </a:r>
                    </a:p>
                    <a:p>
                      <a:r>
                        <a:rPr lang="de-CH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der Einspannachse aus der Mitte.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de-CH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Block wird auf einen Gussbalken, den sogenannten </a:t>
                      </a:r>
                      <a:r>
                        <a:rPr lang="de-CH" sz="12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Staylog</a:t>
                      </a:r>
                      <a:r>
                        <a:rPr lang="de-CH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aufgespannt.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de-CH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Furnierbild: je Block gefladert, </a:t>
                      </a:r>
                      <a:r>
                        <a:rPr lang="de-CH" sz="12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streifig</a:t>
                      </a:r>
                      <a:r>
                        <a:rPr lang="de-CH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oder blumig.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de-CH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Verwendung: Ersatz Messerfurniere.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80" y="1331640"/>
            <a:ext cx="2844000" cy="99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80" y="3203848"/>
            <a:ext cx="2844000" cy="120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80" y="5364088"/>
            <a:ext cx="2844000" cy="106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80" y="7092280"/>
            <a:ext cx="2844000" cy="160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Group 2"/>
          <p:cNvGraphicFramePr>
            <a:graphicFrameLocks noGrp="1"/>
          </p:cNvGraphicFramePr>
          <p:nvPr/>
        </p:nvGraphicFramePr>
        <p:xfrm>
          <a:off x="514350" y="533400"/>
          <a:ext cx="5829300" cy="8229600"/>
        </p:xfrm>
        <a:graphic>
          <a:graphicData uri="http://schemas.openxmlformats.org/drawingml/2006/table">
            <a:tbl>
              <a:tblPr/>
              <a:tblGrid>
                <a:gridCol w="2914650"/>
                <a:gridCol w="2914650"/>
              </a:tblGrid>
              <a:tr h="205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Nennen Sie 5 Vorteile von Schälfurnier.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0" lang="de-CH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Nennen Sie 5 Nachteile von Schälfurnier.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0" lang="de-CH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0" lang="de-CH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5320" y="971600"/>
            <a:ext cx="2844000" cy="119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5320" y="3203848"/>
            <a:ext cx="2844000" cy="62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696" y="6732240"/>
            <a:ext cx="2592288" cy="196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696" y="4680590"/>
            <a:ext cx="2592288" cy="197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63862" y="4716016"/>
            <a:ext cx="2845458" cy="183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1008" y="6732240"/>
            <a:ext cx="2736304" cy="19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522</Words>
  <Application>Microsoft Office PowerPoint</Application>
  <PresentationFormat>Bildschirmpräsentation (4:3)</PresentationFormat>
  <Paragraphs>98</Paragraphs>
  <Slides>5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Standarddesign</vt:lpstr>
      <vt:lpstr>Folie 1</vt:lpstr>
      <vt:lpstr>Folie 2</vt:lpstr>
      <vt:lpstr>Folie 3</vt:lpstr>
      <vt:lpstr>Folie 4</vt:lpstr>
      <vt:lpstr>Folie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Lauber</dc:creator>
  <cp:lastModifiedBy>Beat</cp:lastModifiedBy>
  <cp:revision>116</cp:revision>
  <dcterms:created xsi:type="dcterms:W3CDTF">2009-03-21T23:38:56Z</dcterms:created>
  <dcterms:modified xsi:type="dcterms:W3CDTF">2011-04-19T11:51:08Z</dcterms:modified>
</cp:coreProperties>
</file>